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312" r:id="rId2"/>
    <p:sldId id="347" r:id="rId3"/>
    <p:sldId id="362" r:id="rId4"/>
    <p:sldId id="369" r:id="rId5"/>
    <p:sldId id="371" r:id="rId6"/>
    <p:sldId id="372" r:id="rId7"/>
    <p:sldId id="373" r:id="rId8"/>
    <p:sldId id="370" r:id="rId9"/>
    <p:sldId id="363" r:id="rId10"/>
    <p:sldId id="375" r:id="rId11"/>
    <p:sldId id="374" r:id="rId12"/>
    <p:sldId id="364" r:id="rId13"/>
    <p:sldId id="365" r:id="rId14"/>
    <p:sldId id="366" r:id="rId15"/>
    <p:sldId id="384" r:id="rId16"/>
    <p:sldId id="387" r:id="rId17"/>
    <p:sldId id="38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5">
          <p15:clr>
            <a:srgbClr val="A4A3A4"/>
          </p15:clr>
        </p15:guide>
        <p15:guide id="2" pos="38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C0"/>
    <a:srgbClr val="BC1218"/>
    <a:srgbClr val="5407A3"/>
    <a:srgbClr val="C01218"/>
    <a:srgbClr val="BD1218"/>
    <a:srgbClr val="B01319"/>
    <a:srgbClr val="9E1018"/>
    <a:srgbClr val="FF3320"/>
    <a:srgbClr val="595959"/>
    <a:srgbClr val="E1F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95962" autoAdjust="0"/>
  </p:normalViewPr>
  <p:slideViewPr>
    <p:cSldViewPr snapToGrid="0">
      <p:cViewPr varScale="1">
        <p:scale>
          <a:sx n="82" d="100"/>
          <a:sy n="82" d="100"/>
        </p:scale>
        <p:origin x="672" y="62"/>
      </p:cViewPr>
      <p:guideLst>
        <p:guide orient="horz" pos="2215"/>
        <p:guide pos="38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D2AD2-CA62-4C4E-968E-535B186DCDEA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32AC2-5CA0-41E2-900C-4A9051C0A6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65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3765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3765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65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3765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3765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19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65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3765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3765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65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3765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3765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65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3765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3765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546728" y="642231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1F0F3"/>
            </a:gs>
            <a:gs pos="0">
              <a:srgbClr val="F8FAF9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84763" y="2598895"/>
            <a:ext cx="2649220" cy="9220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zh-CN" sz="5400" b="1" dirty="0">
                <a:solidFill>
                  <a:srgbClr val="C00000"/>
                </a:solidFill>
                <a:effectLst>
                  <a:outerShdw blurRad="101600" dist="25400" dir="2700000" algn="tl">
                    <a:srgbClr val="000000">
                      <a:alpha val="37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东 南 亚</a:t>
            </a: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241200" y="3428884"/>
            <a:ext cx="5061931" cy="1"/>
          </a:xfrm>
          <a:prstGeom prst="line">
            <a:avLst/>
          </a:prstGeom>
          <a:ln>
            <a:solidFill>
              <a:srgbClr val="B013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006975" y="3631565"/>
            <a:ext cx="31838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第二课时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2" name="Text Box 4"/>
          <p:cNvSpPr txBox="1"/>
          <p:nvPr/>
        </p:nvSpPr>
        <p:spPr>
          <a:xfrm>
            <a:off x="662940" y="1540510"/>
            <a:ext cx="4860925" cy="246126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en-US" altLang="zh-CN" dirty="0">
                <a:latin typeface="Times New Roman" panose="02020603050405020304" charset="0"/>
                <a:ea typeface="楷体_GB2312" pitchFamily="49" charset="-122"/>
              </a:rPr>
              <a:t> </a:t>
            </a:r>
            <a:r>
              <a:rPr lang="zh-CN" altLang="en-US" sz="2800" b="1" dirty="0">
                <a:latin typeface="Times New Roman" panose="02020603050405020304" charset="0"/>
                <a:ea typeface="楷体_GB2312" pitchFamily="49" charset="-122"/>
              </a:rPr>
              <a:t>读图，湄公河在我国境内的名称叫什么？</a:t>
            </a:r>
          </a:p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charset="0"/>
                <a:ea typeface="楷体_GB2312" pitchFamily="49" charset="-122"/>
              </a:rPr>
              <a:t>它流经哪些国家？注入哪个海洋？</a:t>
            </a:r>
          </a:p>
        </p:txBody>
      </p:sp>
      <p:pic>
        <p:nvPicPr>
          <p:cNvPr id="58371" name="Picture 9" descr="湄公河流域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798" y="1037908"/>
            <a:ext cx="5905500" cy="59055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39978" name="Text Box 10"/>
          <p:cNvSpPr txBox="1"/>
          <p:nvPr/>
        </p:nvSpPr>
        <p:spPr>
          <a:xfrm rot="-1462054">
            <a:off x="7397115" y="1039495"/>
            <a:ext cx="490220" cy="1092200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i="1" dirty="0">
                <a:latin typeface="Arial" panose="020B0604020202020204" pitchFamily="34" charset="0"/>
                <a:ea typeface="SimHei" panose="02010609060101010101" pitchFamily="2" charset="-122"/>
              </a:rPr>
              <a:t>澜沧江</a:t>
            </a:r>
          </a:p>
        </p:txBody>
      </p:sp>
      <p:sp>
        <p:nvSpPr>
          <p:cNvPr id="339979" name="Text Box 11"/>
          <p:cNvSpPr txBox="1"/>
          <p:nvPr/>
        </p:nvSpPr>
        <p:spPr>
          <a:xfrm>
            <a:off x="6015673" y="2406333"/>
            <a:ext cx="1027112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latin typeface="Arial" panose="020B0604020202020204" pitchFamily="34" charset="0"/>
                <a:ea typeface="SimHei" panose="02010609060101010101" pitchFamily="2" charset="-122"/>
              </a:rPr>
              <a:t>缅  甸</a:t>
            </a:r>
          </a:p>
        </p:txBody>
      </p:sp>
      <p:sp>
        <p:nvSpPr>
          <p:cNvPr id="339980" name="Text Box 12"/>
          <p:cNvSpPr txBox="1"/>
          <p:nvPr/>
        </p:nvSpPr>
        <p:spPr>
          <a:xfrm rot="2493472">
            <a:off x="7673023" y="2695258"/>
            <a:ext cx="1512887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latin typeface="Arial" panose="020B0604020202020204" pitchFamily="34" charset="0"/>
                <a:ea typeface="SimHei" panose="02010609060101010101" pitchFamily="2" charset="-122"/>
              </a:rPr>
              <a:t>老        挝</a:t>
            </a:r>
          </a:p>
        </p:txBody>
      </p:sp>
      <p:sp>
        <p:nvSpPr>
          <p:cNvPr id="339981" name="Text Box 13"/>
          <p:cNvSpPr txBox="1"/>
          <p:nvPr/>
        </p:nvSpPr>
        <p:spPr>
          <a:xfrm>
            <a:off x="7599998" y="4135120"/>
            <a:ext cx="1027112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latin typeface="Arial" panose="020B0604020202020204" pitchFamily="34" charset="0"/>
                <a:ea typeface="SimHei" panose="02010609060101010101" pitchFamily="2" charset="-122"/>
              </a:rPr>
              <a:t>泰  国</a:t>
            </a:r>
          </a:p>
        </p:txBody>
      </p:sp>
      <p:sp>
        <p:nvSpPr>
          <p:cNvPr id="339982" name="Text Box 14"/>
          <p:cNvSpPr txBox="1"/>
          <p:nvPr/>
        </p:nvSpPr>
        <p:spPr>
          <a:xfrm>
            <a:off x="8536623" y="4998720"/>
            <a:ext cx="1027112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latin typeface="Arial" panose="020B0604020202020204" pitchFamily="34" charset="0"/>
                <a:ea typeface="SimHei" panose="02010609060101010101" pitchFamily="2" charset="-122"/>
              </a:rPr>
              <a:t>柬埔寨</a:t>
            </a:r>
          </a:p>
        </p:txBody>
      </p:sp>
      <p:sp>
        <p:nvSpPr>
          <p:cNvPr id="339983" name="Text Box 15"/>
          <p:cNvSpPr txBox="1"/>
          <p:nvPr/>
        </p:nvSpPr>
        <p:spPr>
          <a:xfrm rot="3226246">
            <a:off x="8230235" y="3217545"/>
            <a:ext cx="302577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latin typeface="Arial" panose="020B0604020202020204" pitchFamily="34" charset="0"/>
                <a:ea typeface="SimHei" panose="02010609060101010101" pitchFamily="2" charset="-122"/>
              </a:rPr>
              <a:t>越                             南</a:t>
            </a:r>
          </a:p>
        </p:txBody>
      </p:sp>
      <p:sp>
        <p:nvSpPr>
          <p:cNvPr id="339984" name="Text Box 16"/>
          <p:cNvSpPr txBox="1"/>
          <p:nvPr/>
        </p:nvSpPr>
        <p:spPr>
          <a:xfrm>
            <a:off x="11056303" y="3558858"/>
            <a:ext cx="490220" cy="2520950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i="1" dirty="0">
                <a:solidFill>
                  <a:srgbClr val="3333FF"/>
                </a:solidFill>
                <a:latin typeface="Arial" panose="020B0604020202020204" pitchFamily="34" charset="0"/>
                <a:ea typeface="SimHei" panose="02010609060101010101" pitchFamily="2" charset="-122"/>
              </a:rPr>
              <a:t>南                  海</a:t>
            </a:r>
          </a:p>
        </p:txBody>
      </p:sp>
      <p:sp>
        <p:nvSpPr>
          <p:cNvPr id="149" name="矩形 148"/>
          <p:cNvSpPr/>
          <p:nvPr/>
        </p:nvSpPr>
        <p:spPr>
          <a:xfrm>
            <a:off x="282204" y="155355"/>
            <a:ext cx="625475" cy="621030"/>
          </a:xfrm>
          <a:prstGeom prst="rect">
            <a:avLst/>
          </a:prstGeom>
          <a:gradFill>
            <a:gsLst>
              <a:gs pos="29000">
                <a:srgbClr val="B91319"/>
              </a:gs>
              <a:gs pos="0">
                <a:srgbClr val="DC1218"/>
              </a:gs>
              <a:gs pos="79000">
                <a:srgbClr val="9E0E18"/>
              </a:gs>
              <a:gs pos="58000">
                <a:srgbClr val="A61319"/>
              </a:gs>
              <a:gs pos="100000">
                <a:srgbClr val="901518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</a:p>
        </p:txBody>
      </p:sp>
      <p:sp>
        <p:nvSpPr>
          <p:cNvPr id="150" name="矩形 149"/>
          <p:cNvSpPr/>
          <p:nvPr/>
        </p:nvSpPr>
        <p:spPr>
          <a:xfrm>
            <a:off x="914029" y="154720"/>
            <a:ext cx="2685415" cy="62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国家与居民</a:t>
            </a:r>
          </a:p>
        </p:txBody>
      </p:sp>
      <p:cxnSp>
        <p:nvCxnSpPr>
          <p:cNvPr id="147" name="直接连接符 146"/>
          <p:cNvCxnSpPr/>
          <p:nvPr/>
        </p:nvCxnSpPr>
        <p:spPr>
          <a:xfrm>
            <a:off x="0" y="930131"/>
            <a:ext cx="12192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 rot="19260000">
            <a:off x="7410450" y="928370"/>
            <a:ext cx="585470" cy="1296670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546465" y="1229360"/>
            <a:ext cx="2460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中  国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687560" y="4755515"/>
            <a:ext cx="3448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0101C0"/>
                </a:solidFill>
              </a:rPr>
              <a:t>湄公河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413885" y="154940"/>
            <a:ext cx="7399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亚洲流经国家数量最多的河流</a:t>
            </a:r>
            <a:r>
              <a:rPr lang="en-US" altLang="zh-CN" sz="2800" b="1"/>
              <a:t>——</a:t>
            </a:r>
            <a:r>
              <a:rPr lang="zh-CN" altLang="en-US" sz="2800" b="1">
                <a:solidFill>
                  <a:srgbClr val="0101C0"/>
                </a:solidFill>
                <a:ea typeface="SimSun" panose="02010600030101010101" pitchFamily="2" charset="-122"/>
              </a:rPr>
              <a:t>湄公河</a:t>
            </a:r>
          </a:p>
        </p:txBody>
      </p:sp>
      <p:sp>
        <p:nvSpPr>
          <p:cNvPr id="8" name="椭圆 7"/>
          <p:cNvSpPr/>
          <p:nvPr/>
        </p:nvSpPr>
        <p:spPr>
          <a:xfrm>
            <a:off x="11056620" y="3544570"/>
            <a:ext cx="638175" cy="2535555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9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9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972" grpId="0" bldLvl="0" animBg="1"/>
      <p:bldP spid="14" grpId="0" bldLvl="0" animBg="1"/>
      <p:bldP spid="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115" y="1269365"/>
            <a:ext cx="5745480" cy="431990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" name="五边形 3"/>
          <p:cNvSpPr/>
          <p:nvPr/>
        </p:nvSpPr>
        <p:spPr>
          <a:xfrm>
            <a:off x="78105" y="189865"/>
            <a:ext cx="2396490" cy="801370"/>
          </a:xfrm>
          <a:prstGeom prst="homePlat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FKai-SB" panose="03000509000000000000" charset="-120"/>
                <a:ea typeface="DFKai-SB" panose="03000509000000000000" charset="-120"/>
              </a:rPr>
              <a:t>巩固填图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0825" y="1595120"/>
            <a:ext cx="56254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写出字母代表的国家名称：</a:t>
            </a:r>
          </a:p>
          <a:p>
            <a:r>
              <a:rPr lang="en-US" altLang="zh-CN" sz="2400" b="1"/>
              <a:t>A</a:t>
            </a:r>
            <a:r>
              <a:rPr lang="en-US" altLang="zh-CN" sz="2400" b="1">
                <a:ea typeface="SimSun" panose="02010600030101010101" pitchFamily="2" charset="-122"/>
              </a:rPr>
              <a:t>___________</a:t>
            </a:r>
            <a:r>
              <a:rPr lang="en-US" altLang="zh-CN" sz="2400" b="1"/>
              <a:t>B</a:t>
            </a:r>
            <a:r>
              <a:rPr lang="en-US" altLang="zh-CN" sz="2400" b="1">
                <a:ea typeface="SimSun" panose="02010600030101010101" pitchFamily="2" charset="-122"/>
                <a:sym typeface="+mn-ea"/>
              </a:rPr>
              <a:t>___________</a:t>
            </a:r>
            <a:r>
              <a:rPr lang="en-US" altLang="zh-CN" sz="2400" b="1"/>
              <a:t>C</a:t>
            </a:r>
            <a:r>
              <a:rPr lang="en-US" altLang="zh-CN" sz="2400" b="1">
                <a:ea typeface="SimSun" panose="02010600030101010101" pitchFamily="2" charset="-122"/>
                <a:sym typeface="+mn-ea"/>
              </a:rPr>
              <a:t>__________</a:t>
            </a:r>
          </a:p>
          <a:p>
            <a:endParaRPr lang="en-US" altLang="zh-CN" sz="2400" b="1">
              <a:ea typeface="SimSun" panose="02010600030101010101" pitchFamily="2" charset="-122"/>
              <a:sym typeface="+mn-ea"/>
            </a:endParaRPr>
          </a:p>
          <a:p>
            <a:r>
              <a:rPr lang="en-US" altLang="zh-CN" sz="2400" b="1"/>
              <a:t>D</a:t>
            </a:r>
            <a:r>
              <a:rPr lang="en-US" altLang="zh-CN" sz="2400" b="1">
                <a:ea typeface="SimSun" panose="02010600030101010101" pitchFamily="2" charset="-122"/>
                <a:sym typeface="+mn-ea"/>
              </a:rPr>
              <a:t>___________</a:t>
            </a:r>
            <a:r>
              <a:rPr lang="en-US" altLang="zh-CN" sz="2400" b="1"/>
              <a:t>E</a:t>
            </a:r>
            <a:r>
              <a:rPr lang="en-US" altLang="zh-CN" sz="2400" b="1">
                <a:ea typeface="SimSun" panose="02010600030101010101" pitchFamily="2" charset="-122"/>
                <a:sym typeface="+mn-ea"/>
              </a:rPr>
              <a:t>___________</a:t>
            </a:r>
            <a:r>
              <a:rPr lang="en-US" altLang="zh-CN" sz="2400" b="1"/>
              <a:t>F</a:t>
            </a:r>
            <a:r>
              <a:rPr lang="en-US" altLang="zh-CN" sz="2400" b="1">
                <a:ea typeface="SimSun" panose="02010600030101010101" pitchFamily="2" charset="-122"/>
                <a:sym typeface="+mn-ea"/>
              </a:rPr>
              <a:t>__________</a:t>
            </a:r>
          </a:p>
          <a:p>
            <a:endParaRPr lang="en-US" altLang="zh-CN" sz="2400" b="1">
              <a:ea typeface="SimSun" panose="02010600030101010101" pitchFamily="2" charset="-122"/>
              <a:sym typeface="+mn-ea"/>
            </a:endParaRPr>
          </a:p>
          <a:p>
            <a:r>
              <a:rPr lang="en-US" altLang="zh-CN" sz="2400" b="1"/>
              <a:t>G</a:t>
            </a:r>
            <a:r>
              <a:rPr lang="en-US" altLang="zh-CN" sz="2400" b="1">
                <a:ea typeface="SimSun" panose="02010600030101010101" pitchFamily="2" charset="-122"/>
                <a:sym typeface="+mn-ea"/>
              </a:rPr>
              <a:t>___________</a:t>
            </a:r>
            <a:r>
              <a:rPr lang="en-US" altLang="zh-CN" sz="2400" b="1"/>
              <a:t>H</a:t>
            </a:r>
            <a:r>
              <a:rPr lang="en-US" altLang="zh-CN" sz="2400" b="1">
                <a:ea typeface="SimSun" panose="02010600030101010101" pitchFamily="2" charset="-122"/>
                <a:sym typeface="+mn-ea"/>
              </a:rPr>
              <a:t>___________</a:t>
            </a:r>
          </a:p>
          <a:p>
            <a:endParaRPr lang="en-US" altLang="zh-CN" sz="2400" b="1">
              <a:ea typeface="SimSun" panose="02010600030101010101" pitchFamily="2" charset="-122"/>
              <a:sym typeface="+mn-ea"/>
            </a:endParaRPr>
          </a:p>
          <a:p>
            <a:r>
              <a:rPr lang="zh-CN" altLang="en-US" sz="2400" b="1">
                <a:ea typeface="SimSun" panose="02010600030101010101" pitchFamily="2" charset="-122"/>
              </a:rPr>
              <a:t>东南亚唯一的内陆国</a:t>
            </a:r>
            <a:r>
              <a:rPr lang="en-US" altLang="zh-CN" sz="2400" b="1">
                <a:ea typeface="SimSun" panose="02010600030101010101" pitchFamily="2" charset="-122"/>
                <a:sym typeface="+mn-ea"/>
              </a:rPr>
              <a:t>___________</a:t>
            </a:r>
            <a:r>
              <a:rPr lang="zh-CN" altLang="en-US" sz="2400" b="1">
                <a:ea typeface="SimSun" panose="02010600030101010101" pitchFamily="2" charset="-122"/>
                <a:sym typeface="+mn-ea"/>
              </a:rPr>
              <a:t>（填字母和名称）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4705" y="1924685"/>
            <a:ext cx="923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缅甸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01595" y="1924685"/>
            <a:ext cx="923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泰国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67860" y="1859738"/>
            <a:ext cx="923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老挝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64248" y="2539047"/>
            <a:ext cx="923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越南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74595" y="2584767"/>
            <a:ext cx="1565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柬埔寨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91330" y="2582427"/>
            <a:ext cx="144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菲律宾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85470" y="3259455"/>
            <a:ext cx="1894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马来西亚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601595" y="3302635"/>
            <a:ext cx="156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新加坡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372485" y="4027805"/>
            <a:ext cx="129282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C</a:t>
            </a:r>
            <a:r>
              <a:rPr lang="zh-CN" altLang="en-US" sz="2800" b="1" dirty="0">
                <a:solidFill>
                  <a:srgbClr val="FF0000"/>
                </a:solidFill>
              </a:rPr>
              <a:t>老挝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188580976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014" y="885828"/>
            <a:ext cx="5065986" cy="4437804"/>
          </a:xfrm>
          <a:prstGeom prst="rect">
            <a:avLst/>
          </a:prstGeom>
        </p:spPr>
      </p:pic>
      <p:grpSp>
        <p:nvGrpSpPr>
          <p:cNvPr id="144" name="组合 143"/>
          <p:cNvGrpSpPr/>
          <p:nvPr/>
        </p:nvGrpSpPr>
        <p:grpSpPr>
          <a:xfrm>
            <a:off x="0" y="154720"/>
            <a:ext cx="12192000" cy="775411"/>
            <a:chOff x="0" y="154720"/>
            <a:chExt cx="12192000" cy="775411"/>
          </a:xfrm>
        </p:grpSpPr>
        <p:sp>
          <p:nvSpPr>
            <p:cNvPr id="145" name="矩形 3"/>
            <p:cNvSpPr>
              <a:spLocks noChangeArrowheads="1"/>
            </p:cNvSpPr>
            <p:nvPr/>
          </p:nvSpPr>
          <p:spPr bwMode="auto">
            <a:xfrm>
              <a:off x="1676183" y="295409"/>
              <a:ext cx="30861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defTabSz="913765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282204" y="154720"/>
              <a:ext cx="3317240" cy="621665"/>
              <a:chOff x="293355" y="255079"/>
              <a:chExt cx="3317240" cy="621665"/>
            </a:xfrm>
          </p:grpSpPr>
          <p:sp>
            <p:nvSpPr>
              <p:cNvPr id="149" name="矩形 148"/>
              <p:cNvSpPr/>
              <p:nvPr/>
            </p:nvSpPr>
            <p:spPr>
              <a:xfrm>
                <a:off x="293355" y="255714"/>
                <a:ext cx="625475" cy="621030"/>
              </a:xfrm>
              <a:prstGeom prst="rect">
                <a:avLst/>
              </a:prstGeom>
              <a:gradFill>
                <a:gsLst>
                  <a:gs pos="29000">
                    <a:srgbClr val="B91319"/>
                  </a:gs>
                  <a:gs pos="0">
                    <a:srgbClr val="DC1218"/>
                  </a:gs>
                  <a:gs pos="79000">
                    <a:srgbClr val="9E0E18"/>
                  </a:gs>
                  <a:gs pos="58000">
                    <a:srgbClr val="A61319"/>
                  </a:gs>
                  <a:gs pos="100000">
                    <a:srgbClr val="901518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925180" y="255079"/>
                <a:ext cx="2685415" cy="62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b="1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国家与居民</a:t>
                </a:r>
              </a:p>
            </p:txBody>
          </p:sp>
        </p:grpSp>
        <p:cxnSp>
          <p:nvCxnSpPr>
            <p:cNvPr id="147" name="直接连接符 146"/>
            <p:cNvCxnSpPr/>
            <p:nvPr/>
          </p:nvCxnSpPr>
          <p:spPr>
            <a:xfrm>
              <a:off x="0" y="930131"/>
              <a:ext cx="12192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矩形 3"/>
            <p:cNvSpPr>
              <a:spLocks noChangeArrowheads="1"/>
            </p:cNvSpPr>
            <p:nvPr/>
          </p:nvSpPr>
          <p:spPr bwMode="auto">
            <a:xfrm>
              <a:off x="10552554" y="284258"/>
              <a:ext cx="30861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defTabSz="913765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流程图: 终止 1"/>
          <p:cNvSpPr/>
          <p:nvPr/>
        </p:nvSpPr>
        <p:spPr>
          <a:xfrm>
            <a:off x="95885" y="1275080"/>
            <a:ext cx="2037080" cy="566420"/>
          </a:xfrm>
          <a:prstGeom prst="flowChartTerminator">
            <a:avLst/>
          </a:prstGeom>
          <a:solidFill>
            <a:srgbClr val="C0121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zh-CN" sz="3200" b="1">
                <a:solidFill>
                  <a:schemeClr val="bg1"/>
                </a:solidFill>
                <a:ea typeface="SimSun" panose="02010600030101010101" pitchFamily="2" charset="-122"/>
              </a:rPr>
              <a:t>居民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5885" y="2090420"/>
            <a:ext cx="48006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东南亚是世界人口稠密区之一，读图找出东南亚人口集中在什么地带？</a:t>
            </a:r>
          </a:p>
          <a:p>
            <a:endParaRPr lang="zh-CN" altLang="en-US" sz="2400" b="1"/>
          </a:p>
          <a:p>
            <a:endParaRPr lang="zh-CN" altLang="en-US" sz="2400" b="1"/>
          </a:p>
          <a:p>
            <a:r>
              <a:rPr lang="zh-CN" altLang="en-US" sz="2400" b="1"/>
              <a:t>你能否从气候，地形，水源等自然方面分析人口如此分布的原因？</a:t>
            </a:r>
          </a:p>
        </p:txBody>
      </p:sp>
      <p:sp>
        <p:nvSpPr>
          <p:cNvPr id="52226" name="TextBox 3"/>
          <p:cNvSpPr txBox="1"/>
          <p:nvPr/>
        </p:nvSpPr>
        <p:spPr>
          <a:xfrm>
            <a:off x="281940" y="2737485"/>
            <a:ext cx="1124839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多分布在河流下游的冲积平原，</a:t>
            </a:r>
          </a:p>
          <a:p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河口三角洲，沿海地带</a:t>
            </a:r>
            <a:endParaRPr lang="en-US" altLang="zh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70201" y="4376158"/>
            <a:ext cx="5680075" cy="2245360"/>
          </a:xfrm>
          <a:prstGeom prst="rect">
            <a:avLst/>
          </a:prstGeom>
          <a:solidFill>
            <a:srgbClr val="F8FAF9">
              <a:alpha val="77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BC1218"/>
                </a:solidFill>
                <a:latin typeface="YJ BELLA Medium" panose="02020603020101020101" charset="-127"/>
                <a:ea typeface="YJ BELLA Medium" panose="02020603020101020101" charset="-127"/>
                <a:cs typeface="YJ BELLA Medium" panose="02020603020101020101" charset="-127"/>
              </a:rPr>
              <a:t>   </a:t>
            </a:r>
            <a:r>
              <a:rPr lang="zh-CN" altLang="en-US" sz="2800" dirty="0">
                <a:solidFill>
                  <a:srgbClr val="BC1218"/>
                </a:solidFill>
                <a:latin typeface="黑体" pitchFamily="49" charset="-122"/>
                <a:ea typeface="黑体" pitchFamily="49" charset="-122"/>
                <a:cs typeface="YJ BELLA Medium" panose="02020603020101020101" charset="-127"/>
              </a:rPr>
              <a:t>热带季风气候，降水和热量充足</a:t>
            </a:r>
            <a:r>
              <a:rPr lang="zh-CN" altLang="en-US" sz="2800" dirty="0">
                <a:solidFill>
                  <a:srgbClr val="BC1218"/>
                </a:solidFill>
                <a:latin typeface="YJ BELLA Medium" panose="02020603020101020101" charset="-127"/>
                <a:ea typeface="YJ BELLA Medium" panose="02020603020101020101" charset="-127"/>
                <a:cs typeface="YJ BELLA Medium" panose="02020603020101020101" charset="-127"/>
              </a:rPr>
              <a:t>  </a:t>
            </a:r>
          </a:p>
          <a:p>
            <a:r>
              <a:rPr lang="zh-CN" altLang="en-US" sz="2800" dirty="0">
                <a:solidFill>
                  <a:srgbClr val="BC1218"/>
                </a:solidFill>
                <a:latin typeface="YJ BELLA Medium" panose="02020603020101020101" charset="-127"/>
                <a:ea typeface="YJ BELLA Medium" panose="02020603020101020101" charset="-127"/>
                <a:cs typeface="YJ BELLA Medium" panose="02020603020101020101" charset="-127"/>
              </a:rPr>
              <a:t>  </a:t>
            </a:r>
            <a:endParaRPr lang="zh-CN" altLang="en-US" sz="2800" dirty="0">
              <a:solidFill>
                <a:srgbClr val="BC1218"/>
              </a:solidFill>
              <a:latin typeface="黑体" pitchFamily="49" charset="-122"/>
              <a:ea typeface="黑体" pitchFamily="49" charset="-122"/>
              <a:cs typeface="YJ BELLA Medium" panose="02020603020101020101" charset="-127"/>
            </a:endParaRPr>
          </a:p>
          <a:p>
            <a:r>
              <a:rPr lang="zh-CN" altLang="en-US" sz="2800" dirty="0">
                <a:solidFill>
                  <a:srgbClr val="BC1218"/>
                </a:solidFill>
                <a:latin typeface="黑体" pitchFamily="49" charset="-122"/>
                <a:ea typeface="黑体" pitchFamily="49" charset="-122"/>
                <a:cs typeface="YJ BELLA Medium" panose="02020603020101020101" charset="-127"/>
              </a:rPr>
              <a:t> 位于冲积平原，地形平坦</a:t>
            </a:r>
          </a:p>
          <a:p>
            <a:r>
              <a:rPr lang="zh-CN" altLang="en-US" sz="2800" dirty="0">
                <a:solidFill>
                  <a:srgbClr val="BC1218"/>
                </a:solidFill>
                <a:latin typeface="黑体" pitchFamily="49" charset="-122"/>
                <a:ea typeface="黑体" pitchFamily="49" charset="-122"/>
                <a:cs typeface="YJ BELLA Medium" panose="02020603020101020101" charset="-127"/>
              </a:rPr>
              <a:t> </a:t>
            </a:r>
          </a:p>
          <a:p>
            <a:r>
              <a:rPr lang="zh-CN" altLang="en-US" sz="2800" dirty="0">
                <a:solidFill>
                  <a:srgbClr val="BC1218"/>
                </a:solidFill>
                <a:latin typeface="黑体" pitchFamily="49" charset="-122"/>
                <a:ea typeface="黑体" pitchFamily="49" charset="-122"/>
                <a:cs typeface="YJ BELLA Medium" panose="02020603020101020101" charset="-127"/>
              </a:rPr>
              <a:t> 湄公河等河流流经，水源充足</a:t>
            </a:r>
          </a:p>
        </p:txBody>
      </p:sp>
      <p:sp>
        <p:nvSpPr>
          <p:cNvPr id="6" name="燕尾形 5"/>
          <p:cNvSpPr/>
          <p:nvPr/>
        </p:nvSpPr>
        <p:spPr>
          <a:xfrm>
            <a:off x="213360" y="4397375"/>
            <a:ext cx="1325880" cy="527685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latin typeface="HYwulB" panose="02030600000101010101" charset="-127"/>
                <a:ea typeface="HYwulB" panose="02030600000101010101" charset="-127"/>
              </a:rPr>
              <a:t>气候</a:t>
            </a:r>
          </a:p>
        </p:txBody>
      </p:sp>
      <p:sp>
        <p:nvSpPr>
          <p:cNvPr id="7" name="燕尾形 6"/>
          <p:cNvSpPr/>
          <p:nvPr/>
        </p:nvSpPr>
        <p:spPr>
          <a:xfrm>
            <a:off x="205740" y="5179695"/>
            <a:ext cx="1325880" cy="527685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latin typeface="HYwulB" panose="02030600000101010101" charset="-127"/>
                <a:ea typeface="HYwulB" panose="02030600000101010101" charset="-127"/>
              </a:rPr>
              <a:t>地形</a:t>
            </a:r>
          </a:p>
        </p:txBody>
      </p:sp>
      <p:sp>
        <p:nvSpPr>
          <p:cNvPr id="8" name="燕尾形 7"/>
          <p:cNvSpPr/>
          <p:nvPr/>
        </p:nvSpPr>
        <p:spPr>
          <a:xfrm>
            <a:off x="205740" y="6033135"/>
            <a:ext cx="1325880" cy="527685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latin typeface="HYwulB" panose="02030600000101010101" charset="-127"/>
                <a:ea typeface="HYwulB" panose="02030600000101010101" charset="-127"/>
              </a:rPr>
              <a:t>水源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组合 143"/>
          <p:cNvGrpSpPr/>
          <p:nvPr/>
        </p:nvGrpSpPr>
        <p:grpSpPr>
          <a:xfrm>
            <a:off x="0" y="154720"/>
            <a:ext cx="12192000" cy="775411"/>
            <a:chOff x="0" y="154720"/>
            <a:chExt cx="12192000" cy="775411"/>
          </a:xfrm>
        </p:grpSpPr>
        <p:sp>
          <p:nvSpPr>
            <p:cNvPr id="145" name="矩形 3"/>
            <p:cNvSpPr>
              <a:spLocks noChangeArrowheads="1"/>
            </p:cNvSpPr>
            <p:nvPr/>
          </p:nvSpPr>
          <p:spPr bwMode="auto">
            <a:xfrm>
              <a:off x="1676183" y="295409"/>
              <a:ext cx="30861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defTabSz="913765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282204" y="154720"/>
              <a:ext cx="3317240" cy="621665"/>
              <a:chOff x="293355" y="255079"/>
              <a:chExt cx="3317240" cy="621665"/>
            </a:xfrm>
          </p:grpSpPr>
          <p:sp>
            <p:nvSpPr>
              <p:cNvPr id="149" name="矩形 148"/>
              <p:cNvSpPr/>
              <p:nvPr/>
            </p:nvSpPr>
            <p:spPr>
              <a:xfrm>
                <a:off x="293355" y="255714"/>
                <a:ext cx="625475" cy="621030"/>
              </a:xfrm>
              <a:prstGeom prst="rect">
                <a:avLst/>
              </a:prstGeom>
              <a:gradFill>
                <a:gsLst>
                  <a:gs pos="29000">
                    <a:srgbClr val="B91319"/>
                  </a:gs>
                  <a:gs pos="0">
                    <a:srgbClr val="DC1218"/>
                  </a:gs>
                  <a:gs pos="79000">
                    <a:srgbClr val="9E0E18"/>
                  </a:gs>
                  <a:gs pos="58000">
                    <a:srgbClr val="A61319"/>
                  </a:gs>
                  <a:gs pos="100000">
                    <a:srgbClr val="901518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925180" y="255079"/>
                <a:ext cx="2685415" cy="62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b="1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国家与居民</a:t>
                </a:r>
              </a:p>
            </p:txBody>
          </p:sp>
        </p:grpSp>
        <p:cxnSp>
          <p:nvCxnSpPr>
            <p:cNvPr id="147" name="直接连接符 146"/>
            <p:cNvCxnSpPr/>
            <p:nvPr/>
          </p:nvCxnSpPr>
          <p:spPr>
            <a:xfrm>
              <a:off x="0" y="930131"/>
              <a:ext cx="12192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矩形 3"/>
            <p:cNvSpPr>
              <a:spLocks noChangeArrowheads="1"/>
            </p:cNvSpPr>
            <p:nvPr/>
          </p:nvSpPr>
          <p:spPr bwMode="auto">
            <a:xfrm>
              <a:off x="10552554" y="284258"/>
              <a:ext cx="30861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defTabSz="913765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流程图: 终止 1"/>
          <p:cNvSpPr/>
          <p:nvPr/>
        </p:nvSpPr>
        <p:spPr>
          <a:xfrm>
            <a:off x="95885" y="1275080"/>
            <a:ext cx="2037080" cy="566420"/>
          </a:xfrm>
          <a:prstGeom prst="flowChartTerminator">
            <a:avLst/>
          </a:prstGeom>
          <a:solidFill>
            <a:srgbClr val="C0121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zh-CN" sz="3200" b="1">
                <a:solidFill>
                  <a:schemeClr val="bg1"/>
                </a:solidFill>
                <a:ea typeface="SimSun" panose="02010600030101010101" pitchFamily="2" charset="-122"/>
              </a:rPr>
              <a:t>居民</a:t>
            </a:r>
          </a:p>
        </p:txBody>
      </p:sp>
      <p:graphicFrame>
        <p:nvGraphicFramePr>
          <p:cNvPr id="310340" name="Group 68"/>
          <p:cNvGraphicFramePr>
            <a:graphicFrameLocks noGrp="1"/>
          </p:cNvGraphicFramePr>
          <p:nvPr>
            <p:ph idx="4294967295"/>
          </p:nvPr>
        </p:nvGraphicFramePr>
        <p:xfrm>
          <a:off x="3901123" y="1677035"/>
          <a:ext cx="8229600" cy="4632960"/>
        </p:xfrm>
        <a:graphic>
          <a:graphicData uri="http://schemas.openxmlformats.org/drawingml/2006/table">
            <a:tbl>
              <a:tblPr/>
              <a:tblGrid>
                <a:gridCol w="270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国家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华人人口数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占全国比重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新加坡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240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77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泰国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600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11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越南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96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1.3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印度尼西亚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600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3.5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马来西亚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560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25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％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菲律宾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140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柬埔寨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3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文莱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5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18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缅甸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90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charset="0"/>
                          <a:ea typeface="楷体_GB2312" pitchFamily="49" charset="-122"/>
                        </a:rPr>
                        <a:t>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0465" name="Text Box 65"/>
          <p:cNvSpPr txBox="1"/>
          <p:nvPr/>
        </p:nvSpPr>
        <p:spPr>
          <a:xfrm>
            <a:off x="4563110" y="358458"/>
            <a:ext cx="734536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  <a:ea typeface="SimHei" panose="02010609060101010101" pitchFamily="2" charset="-122"/>
              </a:rPr>
              <a:t>东南亚是世界上海外华人最集中的地区</a:t>
            </a:r>
            <a:endParaRPr lang="zh-CN" altLang="en-US" dirty="0">
              <a:latin typeface="Arial" panose="020B0604020202020204" pitchFamily="34" charset="0"/>
              <a:ea typeface="SimHei" panose="0201060906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885" y="2090420"/>
            <a:ext cx="480060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阅读课本</a:t>
            </a:r>
            <a:r>
              <a:rPr lang="en-US" altLang="zh-CN" sz="2400" b="1"/>
              <a:t>38</a:t>
            </a:r>
            <a:r>
              <a:rPr lang="zh-CN" altLang="en-US" sz="2400" b="1">
                <a:ea typeface="SimSun" panose="02010600030101010101" pitchFamily="2" charset="-122"/>
              </a:rPr>
              <a:t>页，说说</a:t>
            </a:r>
            <a:r>
              <a:rPr lang="en-US" altLang="zh-CN" sz="2400" b="1">
                <a:ea typeface="SimSun" panose="02010600030101010101" pitchFamily="2" charset="-122"/>
              </a:rPr>
              <a:t>“</a:t>
            </a:r>
            <a:r>
              <a:rPr lang="zh-CN" altLang="en-US" sz="2400" b="1">
                <a:ea typeface="SimSun" panose="02010600030101010101" pitchFamily="2" charset="-122"/>
              </a:rPr>
              <a:t>华人</a:t>
            </a:r>
            <a:r>
              <a:rPr lang="en-US" altLang="zh-CN" sz="2400" b="1">
                <a:ea typeface="SimSun" panose="02010600030101010101" pitchFamily="2" charset="-122"/>
              </a:rPr>
              <a:t>”</a:t>
            </a:r>
          </a:p>
          <a:p>
            <a:r>
              <a:rPr lang="zh-CN" altLang="en-US" sz="2400" b="1">
                <a:ea typeface="SimSun" panose="02010600030101010101" pitchFamily="2" charset="-122"/>
              </a:rPr>
              <a:t>与</a:t>
            </a:r>
            <a:r>
              <a:rPr lang="en-US" altLang="zh-CN" sz="2400" b="1">
                <a:ea typeface="SimSun" panose="02010600030101010101" pitchFamily="2" charset="-122"/>
              </a:rPr>
              <a:t>“</a:t>
            </a:r>
            <a:r>
              <a:rPr lang="zh-CN" altLang="en-US" sz="2400" b="1">
                <a:ea typeface="SimSun" panose="02010600030101010101" pitchFamily="2" charset="-122"/>
              </a:rPr>
              <a:t>华侨</a:t>
            </a:r>
            <a:r>
              <a:rPr lang="en-US" altLang="zh-CN" sz="2400" b="1">
                <a:ea typeface="SimSun" panose="02010600030101010101" pitchFamily="2" charset="-122"/>
              </a:rPr>
              <a:t>”</a:t>
            </a:r>
            <a:r>
              <a:rPr lang="zh-CN" altLang="en-US" sz="2400" b="1">
                <a:ea typeface="SimSun" panose="02010600030101010101" pitchFamily="2" charset="-122"/>
              </a:rPr>
              <a:t>有何区别？</a:t>
            </a:r>
          </a:p>
          <a:p>
            <a:endParaRPr lang="zh-CN" altLang="en-US" sz="2400" b="1">
              <a:ea typeface="SimSun" panose="02010600030101010101" pitchFamily="2" charset="-122"/>
            </a:endParaRPr>
          </a:p>
          <a:p>
            <a:endParaRPr lang="zh-CN" altLang="en-US" sz="2400" b="1">
              <a:ea typeface="SimSun" panose="02010600030101010101" pitchFamily="2" charset="-122"/>
            </a:endParaRPr>
          </a:p>
          <a:p>
            <a:endParaRPr lang="zh-CN" altLang="en-US" sz="2400" b="1">
              <a:ea typeface="SimSun" panose="02010600030101010101" pitchFamily="2" charset="-122"/>
            </a:endParaRPr>
          </a:p>
          <a:p>
            <a:endParaRPr lang="zh-CN" altLang="en-US" sz="2400" b="1">
              <a:ea typeface="SimSun" panose="02010600030101010101" pitchFamily="2" charset="-122"/>
            </a:endParaRPr>
          </a:p>
          <a:p>
            <a:r>
              <a:rPr lang="zh-CN" altLang="en-US" sz="2400" b="1">
                <a:ea typeface="SimSun" panose="02010600030101010101" pitchFamily="2" charset="-122"/>
              </a:rPr>
              <a:t>这些华人和华侨主要是从</a:t>
            </a:r>
          </a:p>
          <a:p>
            <a:r>
              <a:rPr lang="zh-CN" altLang="en-US" sz="2400" b="1">
                <a:ea typeface="SimSun" panose="02010600030101010101" pitchFamily="2" charset="-122"/>
              </a:rPr>
              <a:t>中国哪两个省区迁入的？</a:t>
            </a:r>
          </a:p>
        </p:txBody>
      </p:sp>
      <p:sp>
        <p:nvSpPr>
          <p:cNvPr id="6" name="燕尾形 5"/>
          <p:cNvSpPr/>
          <p:nvPr/>
        </p:nvSpPr>
        <p:spPr>
          <a:xfrm>
            <a:off x="95885" y="2858135"/>
            <a:ext cx="1181100" cy="461645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000" b="1">
                <a:solidFill>
                  <a:schemeClr val="tx1"/>
                </a:solidFill>
                <a:latin typeface="HYwulB" panose="02030600000101010101" charset="-127"/>
                <a:ea typeface="HYwulB" panose="02030600000101010101" charset="-127"/>
              </a:rPr>
              <a:t>华人                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276985" y="2859405"/>
            <a:ext cx="3912235" cy="460375"/>
          </a:xfrm>
          <a:prstGeom prst="rect">
            <a:avLst/>
          </a:prstGeom>
          <a:solidFill>
            <a:schemeClr val="accent4">
              <a:lumMod val="40000"/>
              <a:lumOff val="6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移民后，取得了所在国国籍             </a:t>
            </a:r>
          </a:p>
        </p:txBody>
      </p:sp>
      <p:sp>
        <p:nvSpPr>
          <p:cNvPr id="4" name="燕尾形 3"/>
          <p:cNvSpPr/>
          <p:nvPr/>
        </p:nvSpPr>
        <p:spPr>
          <a:xfrm>
            <a:off x="99060" y="3533775"/>
            <a:ext cx="1181100" cy="461645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000" b="1">
                <a:solidFill>
                  <a:schemeClr val="tx1"/>
                </a:solidFill>
                <a:latin typeface="HYwulB" panose="02030600000101010101" charset="-127"/>
                <a:ea typeface="HYwulB" panose="02030600000101010101" charset="-127"/>
              </a:rPr>
              <a:t>华侨                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82065" y="3489325"/>
            <a:ext cx="3912235" cy="460375"/>
          </a:xfrm>
          <a:prstGeom prst="rect">
            <a:avLst/>
          </a:prstGeom>
          <a:solidFill>
            <a:schemeClr val="accent4">
              <a:lumMod val="40000"/>
              <a:lumOff val="6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移民后，仍保留中国国籍           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35330" y="5555615"/>
            <a:ext cx="3089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广东，福建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7" grpId="0" bldLvl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终止 2"/>
          <p:cNvSpPr/>
          <p:nvPr/>
        </p:nvSpPr>
        <p:spPr>
          <a:xfrm>
            <a:off x="95885" y="1546860"/>
            <a:ext cx="2314575" cy="681355"/>
          </a:xfrm>
          <a:prstGeom prst="flowChartTerminator">
            <a:avLst/>
          </a:prstGeom>
          <a:solidFill>
            <a:srgbClr val="C0121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bg1"/>
                </a:solidFill>
              </a:rPr>
              <a:t>农 作 物</a:t>
            </a:r>
          </a:p>
        </p:txBody>
      </p:sp>
      <p:pic>
        <p:nvPicPr>
          <p:cNvPr id="62466" name="Picture 2" descr="东南亚华人街"/>
          <p:cNvPicPr>
            <a:picLocks noChangeAspect="1"/>
          </p:cNvPicPr>
          <p:nvPr/>
        </p:nvPicPr>
        <p:blipFill>
          <a:blip r:embed="rId3"/>
          <a:srcRect b="10092"/>
          <a:stretch>
            <a:fillRect/>
          </a:stretch>
        </p:blipFill>
        <p:spPr>
          <a:xfrm>
            <a:off x="20955" y="3810"/>
            <a:ext cx="6285230" cy="42379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67" name="Picture 3" descr="7-9 曼谷唐人街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50" y="2589530"/>
            <a:ext cx="5923915" cy="41630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68" name="Text Box 4"/>
          <p:cNvSpPr txBox="1"/>
          <p:nvPr/>
        </p:nvSpPr>
        <p:spPr>
          <a:xfrm>
            <a:off x="7165975" y="1546860"/>
            <a:ext cx="293433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latin typeface="Arial" panose="020B0604020202020204" pitchFamily="34" charset="0"/>
                <a:ea typeface="SimHei" panose="02010609060101010101" pitchFamily="2" charset="-122"/>
              </a:rPr>
              <a:t>曼谷唐人街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0206" y="1113784"/>
            <a:ext cx="110148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课前预习</a:t>
            </a:r>
          </a:p>
          <a:p>
            <a:r>
              <a:rPr lang="zh-CN" altLang="en-US" sz="2400" dirty="0"/>
              <a:t>一、</a:t>
            </a:r>
          </a:p>
          <a:p>
            <a:r>
              <a:rPr lang="en-US" sz="2400" dirty="0"/>
              <a:t>1.</a:t>
            </a:r>
            <a:r>
              <a:rPr lang="zh-CN" altLang="en-US" sz="2400" dirty="0"/>
              <a:t>水稻    </a:t>
            </a:r>
            <a:r>
              <a:rPr lang="en-US" sz="2400" dirty="0"/>
              <a:t>2.</a:t>
            </a:r>
            <a:r>
              <a:rPr lang="zh-CN" altLang="en-US" sz="2400" dirty="0"/>
              <a:t>热带   橡胶树      </a:t>
            </a:r>
            <a:r>
              <a:rPr lang="en-US" sz="2400" dirty="0"/>
              <a:t>3.</a:t>
            </a:r>
            <a:r>
              <a:rPr lang="zh-CN" altLang="en-US" sz="2400" dirty="0"/>
              <a:t>石油  天然气 锡</a:t>
            </a:r>
          </a:p>
        </p:txBody>
      </p:sp>
      <p:sp>
        <p:nvSpPr>
          <p:cNvPr id="3" name="五边形 2"/>
          <p:cNvSpPr/>
          <p:nvPr/>
        </p:nvSpPr>
        <p:spPr>
          <a:xfrm>
            <a:off x="78105" y="189865"/>
            <a:ext cx="3926336" cy="801370"/>
          </a:xfrm>
          <a:prstGeom prst="homePlat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FKai-SB" panose="03000509000000000000" charset="-120"/>
                <a:ea typeface="DFKai-SB" panose="03000509000000000000" charset="-120"/>
              </a:rPr>
              <a:t>导学案参考答案</a:t>
            </a:r>
          </a:p>
        </p:txBody>
      </p:sp>
      <p:sp>
        <p:nvSpPr>
          <p:cNvPr id="4" name="矩形 3"/>
          <p:cNvSpPr/>
          <p:nvPr/>
        </p:nvSpPr>
        <p:spPr>
          <a:xfrm>
            <a:off x="189186" y="2318745"/>
            <a:ext cx="11193518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课堂探究</a:t>
            </a:r>
          </a:p>
          <a:p>
            <a:pPr lvl="0"/>
            <a:r>
              <a:rPr lang="zh-CN" altLang="en-US" sz="2400" dirty="0"/>
              <a:t>气候、地形、水源</a:t>
            </a:r>
          </a:p>
          <a:p>
            <a:pPr lvl="0"/>
            <a:r>
              <a:rPr lang="zh-CN" altLang="en-US" sz="2400" dirty="0"/>
              <a:t>多分布在河流下游的冲积平原</a:t>
            </a:r>
          </a:p>
          <a:p>
            <a:pPr lvl="0"/>
            <a:r>
              <a:rPr lang="zh-CN" altLang="en-US" sz="2400" dirty="0"/>
              <a:t>气候：热带季风气候，降水和热量充足</a:t>
            </a:r>
          </a:p>
          <a:p>
            <a:r>
              <a:rPr lang="zh-CN" altLang="en-US" sz="2400" dirty="0"/>
              <a:t>地形：冲积平原，地形平坦</a:t>
            </a:r>
          </a:p>
          <a:p>
            <a:r>
              <a:rPr lang="zh-CN" altLang="en-US" sz="2400" dirty="0"/>
              <a:t>土壤：土壤肥沃</a:t>
            </a:r>
          </a:p>
          <a:p>
            <a:r>
              <a:rPr lang="zh-CN" altLang="en-US" sz="2400" dirty="0"/>
              <a:t>水源：湄公河等河流流经，水源充足</a:t>
            </a:r>
            <a:endParaRPr lang="en-US" altLang="zh-CN" sz="2400" dirty="0"/>
          </a:p>
          <a:p>
            <a:pPr lvl="0" indent="20002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/>
              <a:t>二、</a:t>
            </a:r>
          </a:p>
          <a:p>
            <a:pPr lvl="0" indent="20002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/>
              <a:t>1</a:t>
            </a:r>
            <a:r>
              <a:rPr lang="zh-CN" altLang="en-US" sz="2400" dirty="0"/>
              <a:t>缅甸 泰国 老挝 越南 柬埔寨 菲律宾 马来西亚 新加坡 印度尼西亚</a:t>
            </a:r>
            <a:endParaRPr lang="en-US" altLang="zh-CN" sz="2400" dirty="0"/>
          </a:p>
          <a:p>
            <a:pPr lvl="0" indent="200025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/>
          </a:p>
          <a:p>
            <a:pPr lvl="0" indent="20002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/>
              <a:t>2.ACD     C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930164" y="1166650"/>
          <a:ext cx="7504387" cy="3294990"/>
        </p:xfrm>
        <a:graphic>
          <a:graphicData uri="http://schemas.openxmlformats.org/drawingml/2006/table">
            <a:tbl>
              <a:tblPr/>
              <a:tblGrid>
                <a:gridCol w="243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8998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Calibri"/>
                          <a:ea typeface="黑体"/>
                          <a:cs typeface="黑体"/>
                        </a:rPr>
                        <a:t>国家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Calibri"/>
                          <a:ea typeface="黑体"/>
                          <a:cs typeface="黑体"/>
                        </a:rPr>
                        <a:t>首都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Calibri"/>
                          <a:ea typeface="黑体"/>
                          <a:cs typeface="黑体"/>
                        </a:rPr>
                        <a:t>河流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998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Calibri"/>
                          <a:ea typeface="黑体"/>
                          <a:cs typeface="黑体"/>
                        </a:rPr>
                        <a:t>越南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Calibri"/>
                          <a:ea typeface="黑体"/>
                          <a:cs typeface="黑体"/>
                        </a:rPr>
                        <a:t>河内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Calibri"/>
                          <a:ea typeface="黑体"/>
                          <a:cs typeface="黑体"/>
                        </a:rPr>
                        <a:t>红河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998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Calibri"/>
                          <a:ea typeface="黑体"/>
                          <a:cs typeface="黑体"/>
                        </a:rPr>
                        <a:t>老挝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Calibri"/>
                          <a:ea typeface="黑体"/>
                          <a:cs typeface="黑体"/>
                        </a:rPr>
                        <a:t>万象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Calibri"/>
                          <a:ea typeface="黑体"/>
                          <a:cs typeface="黑体"/>
                        </a:rPr>
                        <a:t>湄公河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998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Calibri"/>
                          <a:ea typeface="黑体"/>
                          <a:cs typeface="黑体"/>
                        </a:rPr>
                        <a:t>柬埔寨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Calibri"/>
                          <a:ea typeface="黑体"/>
                          <a:cs typeface="黑体"/>
                        </a:rPr>
                        <a:t>金边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Calibri"/>
                          <a:ea typeface="黑体"/>
                          <a:cs typeface="黑体"/>
                        </a:rPr>
                        <a:t>湄公河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998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Calibri"/>
                          <a:ea typeface="黑体"/>
                          <a:cs typeface="黑体"/>
                        </a:rPr>
                        <a:t>泰国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Calibri"/>
                          <a:ea typeface="黑体"/>
                          <a:cs typeface="黑体"/>
                        </a:rPr>
                        <a:t>曼谷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Calibri"/>
                          <a:ea typeface="黑体"/>
                          <a:cs typeface="黑体"/>
                        </a:rPr>
                        <a:t>湄南河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4411176"/>
            <a:ext cx="113984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0002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提供水源和交通</a:t>
            </a:r>
            <a:endParaRPr lang="zh-CN" altLang="en-US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20002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4.</a:t>
            </a: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多分布在河流下游的冲积平原，河口三角洲，沿海地带</a:t>
            </a:r>
            <a:endParaRPr lang="zh-CN" altLang="en-US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热带季风气候，降水和热量充足；位于冲积平原，地形平坦；湄公河等河流流经，水源充足</a:t>
            </a:r>
            <a:endParaRPr lang="en-US" altLang="zh-CN" sz="2400" dirty="0"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r>
              <a:rPr lang="zh-CN" altLang="en-US" sz="2400" dirty="0"/>
              <a:t>课后练习</a:t>
            </a:r>
          </a:p>
          <a:p>
            <a:pPr lvl="0"/>
            <a:r>
              <a:rPr lang="en-US" sz="2400" dirty="0"/>
              <a:t>C</a:t>
            </a:r>
            <a:r>
              <a:rPr lang="zh-CN" altLang="en-US" sz="2400" dirty="0"/>
              <a:t>    </a:t>
            </a:r>
            <a:r>
              <a:rPr lang="en-US" sz="2400" dirty="0"/>
              <a:t>D</a:t>
            </a:r>
            <a:r>
              <a:rPr lang="zh-CN" altLang="en-US" sz="2400" dirty="0"/>
              <a:t>     </a:t>
            </a:r>
            <a:r>
              <a:rPr lang="en-US" sz="2400" dirty="0"/>
              <a:t>D</a:t>
            </a:r>
            <a:r>
              <a:rPr lang="zh-CN" altLang="en-US" sz="2400" dirty="0"/>
              <a:t>     </a:t>
            </a:r>
            <a:r>
              <a:rPr lang="en-US" sz="2400" dirty="0"/>
              <a:t>C</a:t>
            </a:r>
            <a:r>
              <a:rPr lang="zh-CN" altLang="en-US" sz="2400" dirty="0"/>
              <a:t>      东盟</a:t>
            </a:r>
            <a:r>
              <a:rPr lang="en-US" sz="2400" dirty="0"/>
              <a:t>   C</a:t>
            </a:r>
            <a:endParaRPr lang="zh-CN" altLang="en-US" sz="2400" dirty="0"/>
          </a:p>
          <a:p>
            <a:pPr lvl="0" indent="20002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lvl="0" indent="20002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4800" dirty="0"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78105" y="189865"/>
            <a:ext cx="3926336" cy="801370"/>
          </a:xfrm>
          <a:prstGeom prst="homePlat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FKai-SB" panose="03000509000000000000" charset="-120"/>
                <a:ea typeface="DFKai-SB" panose="03000509000000000000" charset="-120"/>
              </a:rPr>
              <a:t>导学案参考答案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12616" y="2457925"/>
            <a:ext cx="5122545" cy="110680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dist"/>
            <a:r>
              <a:rPr lang="zh-CN" altLang="zh-CN" sz="6600" b="1" dirty="0">
                <a:solidFill>
                  <a:srgbClr val="C00000"/>
                </a:solidFill>
                <a:effectLst>
                  <a:outerShdw blurRad="101600" dist="25400" dir="2700000" algn="tl">
                    <a:srgbClr val="000000">
                      <a:alpha val="37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谢 谢 观 赏！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6780" y="1760220"/>
            <a:ext cx="1074293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  <a:cs typeface="Haan Baekje M" panose="02020603020101020101" charset="-127"/>
              </a:rPr>
              <a:t>1.阅读资料，了解东南亚主要的粮食作物、经济作物、矿产及其产量较大的国家。</a:t>
            </a:r>
          </a:p>
          <a:p>
            <a:endParaRPr lang="zh-CN" altLang="en-US" sz="2800" b="1" dirty="0">
              <a:latin typeface="黑体" pitchFamily="49" charset="-122"/>
              <a:ea typeface="黑体" pitchFamily="49" charset="-122"/>
              <a:cs typeface="Haan Baekje M" panose="02020603020101020101" charset="-127"/>
            </a:endParaRPr>
          </a:p>
          <a:p>
            <a:r>
              <a:rPr lang="en-US" altLang="zh-CN" sz="2800" b="1" dirty="0">
                <a:latin typeface="黑体" pitchFamily="49" charset="-122"/>
                <a:ea typeface="黑体" pitchFamily="49" charset="-122"/>
                <a:cs typeface="Haan Baekje M" panose="02020603020101020101" charset="-127"/>
                <a:sym typeface="+mn-ea"/>
              </a:rPr>
              <a:t>2.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  <a:cs typeface="Haan Baekje M" panose="02020603020101020101" charset="-127"/>
                <a:sym typeface="+mn-ea"/>
              </a:rPr>
              <a:t>根据东南亚地形、气候图，分析其种植水稻的有利自然条件。</a:t>
            </a:r>
          </a:p>
          <a:p>
            <a:endParaRPr lang="zh-CN" altLang="en-US" sz="2800" b="1" dirty="0">
              <a:latin typeface="黑体" pitchFamily="49" charset="-122"/>
              <a:ea typeface="黑体" pitchFamily="49" charset="-122"/>
              <a:cs typeface="Haan Baekje M" panose="02020603020101020101" charset="-127"/>
            </a:endParaRPr>
          </a:p>
          <a:p>
            <a:r>
              <a:rPr lang="zh-CN" altLang="en-US" sz="2800" b="1" dirty="0">
                <a:latin typeface="黑体" pitchFamily="49" charset="-122"/>
                <a:ea typeface="黑体" pitchFamily="49" charset="-122"/>
                <a:cs typeface="Haan Baekje M" panose="02020603020101020101" charset="-127"/>
              </a:rPr>
              <a:t>3.根据东南亚行政图，认识东南亚主要的国家、居民。</a:t>
            </a:r>
          </a:p>
          <a:p>
            <a:endParaRPr lang="zh-CN" altLang="en-US" sz="2800" b="1" dirty="0">
              <a:latin typeface="黑体" pitchFamily="49" charset="-122"/>
              <a:ea typeface="黑体" pitchFamily="49" charset="-122"/>
              <a:cs typeface="Haan Baekje M" panose="02020603020101020101" charset="-127"/>
            </a:endParaRPr>
          </a:p>
          <a:p>
            <a:r>
              <a:rPr lang="zh-CN" altLang="en-US" sz="2800" b="1" dirty="0">
                <a:latin typeface="黑体" pitchFamily="49" charset="-122"/>
                <a:ea typeface="黑体" pitchFamily="49" charset="-122"/>
                <a:cs typeface="Haan Baekje M" panose="02020603020101020101" charset="-127"/>
              </a:rPr>
              <a:t>4.阅读资料和地图，找出东南亚人口集中分布区，分析人口集中分布在此的原因。</a:t>
            </a:r>
          </a:p>
        </p:txBody>
      </p:sp>
      <p:sp>
        <p:nvSpPr>
          <p:cNvPr id="3" name="流程图: 资料带 2"/>
          <p:cNvSpPr/>
          <p:nvPr/>
        </p:nvSpPr>
        <p:spPr>
          <a:xfrm>
            <a:off x="3790950" y="321945"/>
            <a:ext cx="2720975" cy="953770"/>
          </a:xfrm>
          <a:prstGeom prst="flowChartPunchedTap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/>
              <a:t>学 习 目 标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组合 143"/>
          <p:cNvGrpSpPr/>
          <p:nvPr/>
        </p:nvGrpSpPr>
        <p:grpSpPr>
          <a:xfrm>
            <a:off x="0" y="154720"/>
            <a:ext cx="12192000" cy="775411"/>
            <a:chOff x="0" y="154720"/>
            <a:chExt cx="12192000" cy="775411"/>
          </a:xfrm>
        </p:grpSpPr>
        <p:sp>
          <p:nvSpPr>
            <p:cNvPr id="145" name="矩形 3"/>
            <p:cNvSpPr>
              <a:spLocks noChangeArrowheads="1"/>
            </p:cNvSpPr>
            <p:nvPr/>
          </p:nvSpPr>
          <p:spPr bwMode="auto">
            <a:xfrm>
              <a:off x="1676183" y="295409"/>
              <a:ext cx="30861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defTabSz="913765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282204" y="154720"/>
              <a:ext cx="3317240" cy="621665"/>
              <a:chOff x="293355" y="255079"/>
              <a:chExt cx="3317240" cy="621665"/>
            </a:xfrm>
          </p:grpSpPr>
          <p:sp>
            <p:nvSpPr>
              <p:cNvPr id="149" name="矩形 148"/>
              <p:cNvSpPr/>
              <p:nvPr/>
            </p:nvSpPr>
            <p:spPr>
              <a:xfrm>
                <a:off x="293355" y="255714"/>
                <a:ext cx="625475" cy="621030"/>
              </a:xfrm>
              <a:prstGeom prst="rect">
                <a:avLst/>
              </a:prstGeom>
              <a:gradFill>
                <a:gsLst>
                  <a:gs pos="29000">
                    <a:srgbClr val="B91319"/>
                  </a:gs>
                  <a:gs pos="0">
                    <a:srgbClr val="DC1218"/>
                  </a:gs>
                  <a:gs pos="79000">
                    <a:srgbClr val="9E0E18"/>
                  </a:gs>
                  <a:gs pos="58000">
                    <a:srgbClr val="A61319"/>
                  </a:gs>
                  <a:gs pos="100000">
                    <a:srgbClr val="901518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925180" y="255079"/>
                <a:ext cx="2685415" cy="62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b="1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富饶的物产</a:t>
                </a:r>
              </a:p>
            </p:txBody>
          </p:sp>
        </p:grpSp>
        <p:cxnSp>
          <p:nvCxnSpPr>
            <p:cNvPr id="147" name="直接连接符 146"/>
            <p:cNvCxnSpPr/>
            <p:nvPr/>
          </p:nvCxnSpPr>
          <p:spPr>
            <a:xfrm>
              <a:off x="0" y="930131"/>
              <a:ext cx="12192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矩形 3"/>
            <p:cNvSpPr>
              <a:spLocks noChangeArrowheads="1"/>
            </p:cNvSpPr>
            <p:nvPr/>
          </p:nvSpPr>
          <p:spPr bwMode="auto">
            <a:xfrm>
              <a:off x="10552554" y="284258"/>
              <a:ext cx="30861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defTabSz="913765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流程图: 终止 2"/>
          <p:cNvSpPr/>
          <p:nvPr/>
        </p:nvSpPr>
        <p:spPr>
          <a:xfrm>
            <a:off x="95885" y="1275080"/>
            <a:ext cx="2037080" cy="566420"/>
          </a:xfrm>
          <a:prstGeom prst="flowChartTerminator">
            <a:avLst/>
          </a:prstGeom>
          <a:solidFill>
            <a:srgbClr val="C0121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bg1"/>
                </a:solidFill>
              </a:rPr>
              <a:t>农 作 物</a:t>
            </a:r>
          </a:p>
        </p:txBody>
      </p:sp>
      <p:pic>
        <p:nvPicPr>
          <p:cNvPr id="55298" name="Picture 2" descr="7-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075" y="1419860"/>
            <a:ext cx="7654925" cy="5152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6" name="TextBox 3"/>
          <p:cNvSpPr txBox="1"/>
          <p:nvPr/>
        </p:nvSpPr>
        <p:spPr>
          <a:xfrm>
            <a:off x="197485" y="2454910"/>
            <a:ext cx="865187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读课本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36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页图文，找出</a:t>
            </a: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东南亚主要的农作物有哪些？</a:t>
            </a:r>
          </a:p>
        </p:txBody>
      </p:sp>
      <p:sp>
        <p:nvSpPr>
          <p:cNvPr id="2" name="椭圆 1"/>
          <p:cNvSpPr/>
          <p:nvPr/>
        </p:nvSpPr>
        <p:spPr>
          <a:xfrm>
            <a:off x="11228705" y="1841500"/>
            <a:ext cx="942340" cy="2188845"/>
          </a:xfrm>
          <a:prstGeom prst="ellipse">
            <a:avLst/>
          </a:prstGeom>
          <a:noFill/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0537190" y="3719195"/>
            <a:ext cx="789305" cy="342265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6235" y="3662045"/>
            <a:ext cx="1457960" cy="460375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2400" b="1">
                <a:ea typeface="SimSun" panose="02010600030101010101" pitchFamily="2" charset="-122"/>
              </a:rPr>
              <a:t>粮食作物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6235" y="4533900"/>
            <a:ext cx="1457960" cy="460375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2400" b="1">
                <a:ea typeface="SimSun" panose="02010600030101010101" pitchFamily="2" charset="-122"/>
              </a:rPr>
              <a:t>经济作物</a:t>
            </a:r>
          </a:p>
        </p:txBody>
      </p:sp>
      <p:sp>
        <p:nvSpPr>
          <p:cNvPr id="7" name="右箭头 6"/>
          <p:cNvSpPr/>
          <p:nvPr/>
        </p:nvSpPr>
        <p:spPr>
          <a:xfrm>
            <a:off x="1904365" y="3749040"/>
            <a:ext cx="38735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10460" y="3644900"/>
            <a:ext cx="11912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5407A3"/>
                </a:solidFill>
              </a:rPr>
              <a:t>水稻</a:t>
            </a:r>
          </a:p>
        </p:txBody>
      </p:sp>
      <p:sp>
        <p:nvSpPr>
          <p:cNvPr id="9" name="右箭头 8"/>
          <p:cNvSpPr/>
          <p:nvPr/>
        </p:nvSpPr>
        <p:spPr>
          <a:xfrm>
            <a:off x="1904365" y="4645025"/>
            <a:ext cx="38735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25700" y="4493260"/>
            <a:ext cx="26943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5407A3"/>
                </a:solidFill>
              </a:rPr>
              <a:t>橡胶 甘蔗 茶叶 </a:t>
            </a:r>
          </a:p>
          <a:p>
            <a:r>
              <a:rPr lang="zh-CN" altLang="en-US" sz="2400" b="1">
                <a:solidFill>
                  <a:srgbClr val="5407A3"/>
                </a:solidFill>
              </a:rPr>
              <a:t>咖啡 椰子 油棕</a:t>
            </a:r>
            <a:r>
              <a:rPr lang="en-US" altLang="zh-CN" sz="2400" b="1">
                <a:solidFill>
                  <a:srgbClr val="5407A3"/>
                </a:solidFill>
              </a:rPr>
              <a:t>...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744085" y="155575"/>
            <a:ext cx="6116955" cy="521970"/>
          </a:xfrm>
          <a:prstGeom prst="rect">
            <a:avLst/>
          </a:prstGeom>
          <a:solidFill>
            <a:srgbClr val="FFFF99">
              <a:alpha val="75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800" b="1"/>
              <a:t>世界上</a:t>
            </a:r>
            <a:r>
              <a:rPr lang="zh-CN" altLang="en-US" sz="2800" b="1">
                <a:solidFill>
                  <a:srgbClr val="FF0000"/>
                </a:solidFill>
              </a:rPr>
              <a:t>热带</a:t>
            </a:r>
            <a:r>
              <a:rPr lang="zh-CN" altLang="en-US" sz="2800" b="1"/>
              <a:t>经济作物的重要产地</a:t>
            </a:r>
            <a:endParaRPr lang="zh-CN" altLang="en-US" sz="2800" b="1">
              <a:ea typeface="SimSun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ext Box 5"/>
          <p:cNvSpPr txBox="1"/>
          <p:nvPr/>
        </p:nvSpPr>
        <p:spPr>
          <a:xfrm>
            <a:off x="4583113" y="3357563"/>
            <a:ext cx="1366837" cy="39878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latin typeface="Arial" panose="020B0604020202020204" pitchFamily="34" charset="0"/>
                <a:ea typeface="SimHei" panose="02010609060101010101" pitchFamily="2" charset="-122"/>
              </a:rPr>
              <a:t>橡胶</a:t>
            </a:r>
          </a:p>
        </p:txBody>
      </p:sp>
      <p:sp>
        <p:nvSpPr>
          <p:cNvPr id="51204" name="Rectangle 10"/>
          <p:cNvSpPr/>
          <p:nvPr/>
        </p:nvSpPr>
        <p:spPr>
          <a:xfrm>
            <a:off x="2701925" y="5999163"/>
            <a:ext cx="557213" cy="50006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endParaRPr lang="zh-CN" altLang="zh-CN" sz="32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51206" name="Text Box 20"/>
          <p:cNvSpPr txBox="1"/>
          <p:nvPr/>
        </p:nvSpPr>
        <p:spPr>
          <a:xfrm>
            <a:off x="6096000" y="3357563"/>
            <a:ext cx="1366838" cy="39878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latin typeface="Arial" panose="020B0604020202020204" pitchFamily="34" charset="0"/>
                <a:ea typeface="SimHei" panose="02010609060101010101" pitchFamily="2" charset="-122"/>
              </a:rPr>
              <a:t>椰子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28345" y="-65405"/>
            <a:ext cx="9859645" cy="6814820"/>
            <a:chOff x="2400" y="1090"/>
            <a:chExt cx="14400" cy="9710"/>
          </a:xfrm>
        </p:grpSpPr>
        <p:pic>
          <p:nvPicPr>
            <p:cNvPr id="51202" name="Picture 4" descr="东南亚橡胶生产"/>
            <p:cNvPicPr>
              <a:picLocks noChangeAspect="1"/>
            </p:cNvPicPr>
            <p:nvPr/>
          </p:nvPicPr>
          <p:blipFill>
            <a:blip r:embed="rId2"/>
            <a:srcRect b="11278"/>
            <a:stretch>
              <a:fillRect/>
            </a:stretch>
          </p:blipFill>
          <p:spPr>
            <a:xfrm>
              <a:off x="2400" y="1090"/>
              <a:ext cx="7200" cy="487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205" name="Picture 19"/>
            <p:cNvPicPr>
              <a:picLocks noChangeAspect="1"/>
            </p:cNvPicPr>
            <p:nvPr/>
          </p:nvPicPr>
          <p:blipFill>
            <a:blip r:embed="rId3"/>
            <a:srcRect b="11076"/>
            <a:stretch>
              <a:fillRect/>
            </a:stretch>
          </p:blipFill>
          <p:spPr>
            <a:xfrm>
              <a:off x="9488" y="1090"/>
              <a:ext cx="7312" cy="487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207" name="Picture 21"/>
            <p:cNvPicPr>
              <a:picLocks noChangeAspect="1"/>
            </p:cNvPicPr>
            <p:nvPr/>
          </p:nvPicPr>
          <p:blipFill>
            <a:blip r:embed="rId4"/>
            <a:srcRect b="46082"/>
            <a:stretch>
              <a:fillRect/>
            </a:stretch>
          </p:blipFill>
          <p:spPr>
            <a:xfrm>
              <a:off x="2400" y="5968"/>
              <a:ext cx="7103" cy="483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208" name="Picture 22"/>
            <p:cNvPicPr>
              <a:picLocks noChangeAspect="1"/>
            </p:cNvPicPr>
            <p:nvPr/>
          </p:nvPicPr>
          <p:blipFill>
            <a:blip r:embed="rId5"/>
            <a:srcRect l="52393" t="36382" b="17595"/>
            <a:stretch>
              <a:fillRect/>
            </a:stretch>
          </p:blipFill>
          <p:spPr>
            <a:xfrm>
              <a:off x="9488" y="5968"/>
              <a:ext cx="7312" cy="483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51209" name="Text Box 23"/>
          <p:cNvSpPr txBox="1"/>
          <p:nvPr/>
        </p:nvSpPr>
        <p:spPr>
          <a:xfrm>
            <a:off x="4133533" y="6350635"/>
            <a:ext cx="1366837" cy="39878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latin typeface="Arial" panose="020B0604020202020204" pitchFamily="34" charset="0"/>
                <a:ea typeface="SimHei" panose="02010609060101010101" pitchFamily="2" charset="-122"/>
              </a:rPr>
              <a:t>蕉麻</a:t>
            </a:r>
          </a:p>
        </p:txBody>
      </p:sp>
      <p:sp>
        <p:nvSpPr>
          <p:cNvPr id="51210" name="Text Box 24"/>
          <p:cNvSpPr txBox="1"/>
          <p:nvPr/>
        </p:nvSpPr>
        <p:spPr>
          <a:xfrm>
            <a:off x="5591175" y="6350635"/>
            <a:ext cx="1366838" cy="39878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latin typeface="Arial" panose="020B0604020202020204" pitchFamily="34" charset="0"/>
                <a:ea typeface="SimHei" panose="02010609060101010101" pitchFamily="2" charset="-122"/>
              </a:rPr>
              <a:t>油棕</a:t>
            </a:r>
          </a:p>
        </p:txBody>
      </p:sp>
      <p:sp>
        <p:nvSpPr>
          <p:cNvPr id="3" name="Text Box 5"/>
          <p:cNvSpPr txBox="1"/>
          <p:nvPr/>
        </p:nvSpPr>
        <p:spPr>
          <a:xfrm>
            <a:off x="4133533" y="2960688"/>
            <a:ext cx="1366837" cy="396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latin typeface="Arial" panose="020B0604020202020204" pitchFamily="34" charset="0"/>
                <a:ea typeface="SimHei" panose="02010609060101010101" pitchFamily="2" charset="-122"/>
              </a:rPr>
              <a:t>橡胶</a:t>
            </a:r>
          </a:p>
        </p:txBody>
      </p:sp>
      <p:sp>
        <p:nvSpPr>
          <p:cNvPr id="4" name="Text Box 20"/>
          <p:cNvSpPr txBox="1"/>
          <p:nvPr/>
        </p:nvSpPr>
        <p:spPr>
          <a:xfrm>
            <a:off x="5581015" y="2960688"/>
            <a:ext cx="1366838" cy="396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latin typeface="Arial" panose="020B0604020202020204" pitchFamily="34" charset="0"/>
                <a:ea typeface="SimHei" panose="02010609060101010101" pitchFamily="2" charset="-122"/>
              </a:rPr>
              <a:t>椰子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17865" y="3811905"/>
            <a:ext cx="2926080" cy="2926080"/>
          </a:xfrm>
          <a:prstGeom prst="rect">
            <a:avLst/>
          </a:prstGeom>
        </p:spPr>
      </p:pic>
      <p:sp>
        <p:nvSpPr>
          <p:cNvPr id="52226" name="TextBox 3"/>
          <p:cNvSpPr txBox="1"/>
          <p:nvPr/>
        </p:nvSpPr>
        <p:spPr>
          <a:xfrm>
            <a:off x="2490470" y="263208"/>
            <a:ext cx="7416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农作物生长需要什么？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7515" y="250825"/>
            <a:ext cx="1694180" cy="5835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 思 考</a:t>
            </a:r>
          </a:p>
        </p:txBody>
      </p:sp>
      <p:grpSp>
        <p:nvGrpSpPr>
          <p:cNvPr id="52231" name="组合 9"/>
          <p:cNvGrpSpPr/>
          <p:nvPr/>
        </p:nvGrpSpPr>
        <p:grpSpPr>
          <a:xfrm>
            <a:off x="747713" y="930275"/>
            <a:ext cx="4152900" cy="2981325"/>
            <a:chOff x="-776287" y="930275"/>
            <a:chExt cx="4152900" cy="2981325"/>
          </a:xfrm>
        </p:grpSpPr>
        <p:pic>
          <p:nvPicPr>
            <p:cNvPr id="52238" name="Picture 2" descr="http://www.chinatesting.com.cn/uploads/allimg/170414/1515-1F414155303Q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76287" y="930275"/>
              <a:ext cx="4152900" cy="29813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2239" name="TextBox 8"/>
            <p:cNvSpPr txBox="1"/>
            <p:nvPr/>
          </p:nvSpPr>
          <p:spPr>
            <a:xfrm>
              <a:off x="-760670" y="930310"/>
              <a:ext cx="1043607" cy="521970"/>
            </a:xfrm>
            <a:prstGeom prst="rect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土壤</a:t>
              </a:r>
            </a:p>
          </p:txBody>
        </p:sp>
      </p:grpSp>
      <p:grpSp>
        <p:nvGrpSpPr>
          <p:cNvPr id="52232" name="组合 12"/>
          <p:cNvGrpSpPr/>
          <p:nvPr/>
        </p:nvGrpSpPr>
        <p:grpSpPr>
          <a:xfrm>
            <a:off x="7117080" y="808355"/>
            <a:ext cx="4537075" cy="3003550"/>
            <a:chOff x="4606925" y="908050"/>
            <a:chExt cx="4537075" cy="3003550"/>
          </a:xfrm>
        </p:grpSpPr>
        <p:pic>
          <p:nvPicPr>
            <p:cNvPr id="52236" name="Picture 4" descr="http://img05.tooopen.com/images/20140825/sy_69522215765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6925" y="908050"/>
              <a:ext cx="4537075" cy="30035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2237" name="TextBox 10"/>
            <p:cNvSpPr txBox="1"/>
            <p:nvPr/>
          </p:nvSpPr>
          <p:spPr>
            <a:xfrm>
              <a:off x="8100393" y="908720"/>
              <a:ext cx="1043607" cy="521970"/>
            </a:xfrm>
            <a:prstGeom prst="rect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光照</a:t>
              </a:r>
            </a:p>
          </p:txBody>
        </p:sp>
      </p:grpSp>
      <p:grpSp>
        <p:nvGrpSpPr>
          <p:cNvPr id="52233" name="组合 13"/>
          <p:cNvGrpSpPr/>
          <p:nvPr/>
        </p:nvGrpSpPr>
        <p:grpSpPr>
          <a:xfrm>
            <a:off x="437515" y="3911600"/>
            <a:ext cx="4471670" cy="2930525"/>
            <a:chOff x="83670" y="3546426"/>
            <a:chExt cx="4752975" cy="3165475"/>
          </a:xfrm>
        </p:grpSpPr>
        <p:pic>
          <p:nvPicPr>
            <p:cNvPr id="52234" name="Picture 6" descr="http://pic.cnhubei.com/attachment/201505/21/1621_1432176739EMLD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670" y="3546426"/>
              <a:ext cx="4752975" cy="316547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2235" name="TextBox 11"/>
            <p:cNvSpPr txBox="1"/>
            <p:nvPr/>
          </p:nvSpPr>
          <p:spPr>
            <a:xfrm>
              <a:off x="196386" y="3768425"/>
              <a:ext cx="1043607" cy="563818"/>
            </a:xfrm>
            <a:prstGeom prst="rect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水源</a:t>
              </a:r>
            </a:p>
          </p:txBody>
        </p:sp>
      </p:grpSp>
      <p:sp>
        <p:nvSpPr>
          <p:cNvPr id="3" name="TextBox 11"/>
          <p:cNvSpPr txBox="1"/>
          <p:nvPr/>
        </p:nvSpPr>
        <p:spPr>
          <a:xfrm>
            <a:off x="10446703" y="3812024"/>
            <a:ext cx="1043607" cy="521970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zh-CN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热量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6970" y="2360930"/>
            <a:ext cx="5003800" cy="321564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11"/>
          <p:cNvSpPr txBox="1"/>
          <p:nvPr/>
        </p:nvSpPr>
        <p:spPr>
          <a:xfrm>
            <a:off x="5778183" y="2361049"/>
            <a:ext cx="1043607" cy="521970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zh-CN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地形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 bldLvl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图片 3" descr="http://www.leleketang.com/res/question/pic/11416/gch000145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" y="3173095"/>
            <a:ext cx="3200400" cy="3199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590800" y="189865"/>
            <a:ext cx="9815195" cy="2183765"/>
          </a:xfrm>
          <a:prstGeom prst="rect">
            <a:avLst/>
          </a:prstGeom>
          <a:noFill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读图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，观察中南半岛的水稻种植区分布在什么样的地方？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讨论这些地方种植水稻的有利自然条件有哪些？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GungJeong" panose="02030609000101010101" charset="0"/>
              <a:ea typeface="MGungJeong" panose="02030609000101010101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GungJeong" panose="02030609000101010101" charset="0"/>
              <a:ea typeface="MGungJeong" panose="02030609000101010101" charset="0"/>
              <a:cs typeface="+mn-cs"/>
            </a:endParaRPr>
          </a:p>
        </p:txBody>
      </p:sp>
      <p:sp>
        <p:nvSpPr>
          <p:cNvPr id="52226" name="TextBox 3"/>
          <p:cNvSpPr txBox="1"/>
          <p:nvPr/>
        </p:nvSpPr>
        <p:spPr>
          <a:xfrm>
            <a:off x="3186430" y="706755"/>
            <a:ext cx="112483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多分布在河流下游的冲积平原</a:t>
            </a:r>
            <a:endParaRPr lang="en-US" altLang="zh-CN" sz="2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五边形 1"/>
          <p:cNvSpPr/>
          <p:nvPr/>
        </p:nvSpPr>
        <p:spPr>
          <a:xfrm>
            <a:off x="78105" y="189865"/>
            <a:ext cx="2193290" cy="749300"/>
          </a:xfrm>
          <a:prstGeom prst="homePlat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an Sale M" panose="02020603020101020101" charset="-127"/>
                <a:ea typeface="Haan Sale M" panose="02020603020101020101" charset="-127"/>
              </a:rPr>
              <a:t>读图分析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9EBE8">
                  <a:alpha val="100000"/>
                </a:srgbClr>
              </a:clrFrom>
              <a:clrTo>
                <a:srgbClr val="E9EBE8">
                  <a:alpha val="100000"/>
                  <a:alpha val="0"/>
                </a:srgbClr>
              </a:clrTo>
            </a:clrChange>
          </a:blip>
          <a:srcRect l="68772" t="51100" r="9161" b="15588"/>
          <a:stretch>
            <a:fillRect/>
          </a:stretch>
        </p:blipFill>
        <p:spPr>
          <a:xfrm>
            <a:off x="2386965" y="102235"/>
            <a:ext cx="554355" cy="8369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9EBE8">
                  <a:alpha val="100000"/>
                </a:srgbClr>
              </a:clrFrom>
              <a:clrTo>
                <a:srgbClr val="E9EBE8">
                  <a:alpha val="100000"/>
                  <a:alpha val="0"/>
                </a:srgbClr>
              </a:clrTo>
            </a:clrChange>
          </a:blip>
          <a:srcRect l="68772" t="51100" r="9161" b="15588"/>
          <a:stretch>
            <a:fillRect/>
          </a:stretch>
        </p:blipFill>
        <p:spPr>
          <a:xfrm>
            <a:off x="2036445" y="1228725"/>
            <a:ext cx="554355" cy="83693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498215" y="3176270"/>
            <a:ext cx="4220845" cy="3184525"/>
            <a:chOff x="8144" y="1638"/>
            <a:chExt cx="10374" cy="8643"/>
          </a:xfrm>
        </p:grpSpPr>
        <p:pic>
          <p:nvPicPr>
            <p:cNvPr id="6" name="Picture 2" descr="7-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4" y="1661"/>
              <a:ext cx="10375" cy="862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0" name="组合 31"/>
            <p:cNvGrpSpPr/>
            <p:nvPr/>
          </p:nvGrpSpPr>
          <p:grpSpPr>
            <a:xfrm>
              <a:off x="8800" y="1638"/>
              <a:ext cx="2267" cy="4275"/>
              <a:chOff x="2929467" y="1117600"/>
              <a:chExt cx="1439333" cy="2714171"/>
            </a:xfrm>
          </p:grpSpPr>
          <p:sp>
            <p:nvSpPr>
              <p:cNvPr id="35856" name="任意多边形 9"/>
              <p:cNvSpPr/>
              <p:nvPr/>
            </p:nvSpPr>
            <p:spPr>
              <a:xfrm>
                <a:off x="2929467" y="1117600"/>
                <a:ext cx="582990" cy="1756229"/>
              </a:xfrm>
              <a:custGeom>
                <a:avLst/>
                <a:gdLst>
                  <a:gd name="txL" fmla="*/ 0 w 582990"/>
                  <a:gd name="txT" fmla="*/ 0 h 1756229"/>
                  <a:gd name="txR" fmla="*/ 582990 w 582990"/>
                  <a:gd name="txB" fmla="*/ 1756229 h 1756229"/>
                </a:gdLst>
                <a:ahLst/>
                <a:cxnLst>
                  <a:cxn ang="0">
                    <a:pos x="481390" y="0"/>
                  </a:cxn>
                  <a:cxn ang="0">
                    <a:pos x="568476" y="203200"/>
                  </a:cxn>
                  <a:cxn ang="0">
                    <a:pos x="568476" y="290286"/>
                  </a:cxn>
                  <a:cxn ang="0">
                    <a:pos x="568476" y="435429"/>
                  </a:cxn>
                  <a:cxn ang="0">
                    <a:pos x="524933" y="566057"/>
                  </a:cxn>
                  <a:cxn ang="0">
                    <a:pos x="452362" y="624114"/>
                  </a:cxn>
                  <a:cxn ang="0">
                    <a:pos x="423333" y="682171"/>
                  </a:cxn>
                  <a:cxn ang="0">
                    <a:pos x="379790" y="769257"/>
                  </a:cxn>
                  <a:cxn ang="0">
                    <a:pos x="321733" y="725714"/>
                  </a:cxn>
                  <a:cxn ang="0">
                    <a:pos x="249162" y="827314"/>
                  </a:cxn>
                  <a:cxn ang="0">
                    <a:pos x="89504" y="972457"/>
                  </a:cxn>
                  <a:cxn ang="0">
                    <a:pos x="45962" y="1088571"/>
                  </a:cxn>
                  <a:cxn ang="0">
                    <a:pos x="31447" y="1175657"/>
                  </a:cxn>
                  <a:cxn ang="0">
                    <a:pos x="2419" y="1219200"/>
                  </a:cxn>
                  <a:cxn ang="0">
                    <a:pos x="45962" y="1335314"/>
                  </a:cxn>
                  <a:cxn ang="0">
                    <a:pos x="74990" y="1509486"/>
                  </a:cxn>
                  <a:cxn ang="0">
                    <a:pos x="89504" y="1596571"/>
                  </a:cxn>
                  <a:cxn ang="0">
                    <a:pos x="2419" y="1756229"/>
                  </a:cxn>
                </a:cxnLst>
                <a:rect l="txL" t="txT" r="txR" b="txB"/>
                <a:pathLst>
                  <a:path w="582990" h="1756229">
                    <a:moveTo>
                      <a:pt x="481390" y="0"/>
                    </a:moveTo>
                    <a:cubicBezTo>
                      <a:pt x="517676" y="77409"/>
                      <a:pt x="553962" y="154819"/>
                      <a:pt x="568476" y="203200"/>
                    </a:cubicBezTo>
                    <a:cubicBezTo>
                      <a:pt x="582990" y="251581"/>
                      <a:pt x="568476" y="290286"/>
                      <a:pt x="568476" y="290286"/>
                    </a:cubicBezTo>
                    <a:cubicBezTo>
                      <a:pt x="568476" y="328991"/>
                      <a:pt x="575733" y="389467"/>
                      <a:pt x="568476" y="435429"/>
                    </a:cubicBezTo>
                    <a:cubicBezTo>
                      <a:pt x="561219" y="481391"/>
                      <a:pt x="544285" y="534610"/>
                      <a:pt x="524933" y="566057"/>
                    </a:cubicBezTo>
                    <a:cubicBezTo>
                      <a:pt x="505581" y="597504"/>
                      <a:pt x="469295" y="604762"/>
                      <a:pt x="452362" y="624114"/>
                    </a:cubicBezTo>
                    <a:cubicBezTo>
                      <a:pt x="435429" y="643466"/>
                      <a:pt x="423333" y="682171"/>
                      <a:pt x="423333" y="682171"/>
                    </a:cubicBezTo>
                    <a:cubicBezTo>
                      <a:pt x="411238" y="706361"/>
                      <a:pt x="396723" y="762000"/>
                      <a:pt x="379790" y="769257"/>
                    </a:cubicBezTo>
                    <a:cubicBezTo>
                      <a:pt x="362857" y="776514"/>
                      <a:pt x="343504" y="716038"/>
                      <a:pt x="321733" y="725714"/>
                    </a:cubicBezTo>
                    <a:cubicBezTo>
                      <a:pt x="299962" y="735390"/>
                      <a:pt x="287867" y="786190"/>
                      <a:pt x="249162" y="827314"/>
                    </a:cubicBezTo>
                    <a:cubicBezTo>
                      <a:pt x="210457" y="868438"/>
                      <a:pt x="123371" y="928914"/>
                      <a:pt x="89504" y="972457"/>
                    </a:cubicBezTo>
                    <a:cubicBezTo>
                      <a:pt x="55637" y="1016000"/>
                      <a:pt x="55638" y="1054704"/>
                      <a:pt x="45962" y="1088571"/>
                    </a:cubicBezTo>
                    <a:cubicBezTo>
                      <a:pt x="36286" y="1122438"/>
                      <a:pt x="38704" y="1153886"/>
                      <a:pt x="31447" y="1175657"/>
                    </a:cubicBezTo>
                    <a:cubicBezTo>
                      <a:pt x="24190" y="1197428"/>
                      <a:pt x="0" y="1192591"/>
                      <a:pt x="2419" y="1219200"/>
                    </a:cubicBezTo>
                    <a:cubicBezTo>
                      <a:pt x="4838" y="1245810"/>
                      <a:pt x="33867" y="1286933"/>
                      <a:pt x="45962" y="1335314"/>
                    </a:cubicBezTo>
                    <a:cubicBezTo>
                      <a:pt x="58057" y="1383695"/>
                      <a:pt x="74990" y="1509486"/>
                      <a:pt x="74990" y="1509486"/>
                    </a:cubicBezTo>
                    <a:cubicBezTo>
                      <a:pt x="82247" y="1553029"/>
                      <a:pt x="101599" y="1555447"/>
                      <a:pt x="89504" y="1596571"/>
                    </a:cubicBezTo>
                    <a:cubicBezTo>
                      <a:pt x="77409" y="1637695"/>
                      <a:pt x="39914" y="1696962"/>
                      <a:pt x="2419" y="1756229"/>
                    </a:cubicBezTo>
                  </a:path>
                </a:pathLst>
              </a:custGeom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57" name="任意多边形 11"/>
              <p:cNvSpPr/>
              <p:nvPr/>
            </p:nvSpPr>
            <p:spPr>
              <a:xfrm>
                <a:off x="3207657" y="1132114"/>
                <a:ext cx="372533" cy="1727200"/>
              </a:xfrm>
              <a:custGeom>
                <a:avLst/>
                <a:gdLst>
                  <a:gd name="txL" fmla="*/ 0 w 372533"/>
                  <a:gd name="txT" fmla="*/ 0 h 1727200"/>
                  <a:gd name="txR" fmla="*/ 372533 w 372533"/>
                  <a:gd name="txB" fmla="*/ 1727200 h 1727200"/>
                </a:gdLst>
                <a:ahLst/>
                <a:cxnLst>
                  <a:cxn ang="0">
                    <a:pos x="290286" y="0"/>
                  </a:cxn>
                  <a:cxn ang="0">
                    <a:pos x="362857" y="232229"/>
                  </a:cxn>
                  <a:cxn ang="0">
                    <a:pos x="348343" y="580572"/>
                  </a:cxn>
                  <a:cxn ang="0">
                    <a:pos x="304800" y="667657"/>
                  </a:cxn>
                  <a:cxn ang="0">
                    <a:pos x="348343" y="754743"/>
                  </a:cxn>
                  <a:cxn ang="0">
                    <a:pos x="275772" y="798286"/>
                  </a:cxn>
                  <a:cxn ang="0">
                    <a:pos x="232229" y="841829"/>
                  </a:cxn>
                  <a:cxn ang="0">
                    <a:pos x="261257" y="914400"/>
                  </a:cxn>
                  <a:cxn ang="0">
                    <a:pos x="246743" y="957943"/>
                  </a:cxn>
                  <a:cxn ang="0">
                    <a:pos x="232229" y="1146629"/>
                  </a:cxn>
                  <a:cxn ang="0">
                    <a:pos x="217714" y="1277257"/>
                  </a:cxn>
                  <a:cxn ang="0">
                    <a:pos x="130629" y="1262743"/>
                  </a:cxn>
                  <a:cxn ang="0">
                    <a:pos x="87086" y="1349829"/>
                  </a:cxn>
                  <a:cxn ang="0">
                    <a:pos x="29029" y="1407886"/>
                  </a:cxn>
                  <a:cxn ang="0">
                    <a:pos x="29029" y="1465943"/>
                  </a:cxn>
                  <a:cxn ang="0">
                    <a:pos x="72572" y="1465943"/>
                  </a:cxn>
                  <a:cxn ang="0">
                    <a:pos x="72572" y="1538515"/>
                  </a:cxn>
                  <a:cxn ang="0">
                    <a:pos x="29029" y="1654629"/>
                  </a:cxn>
                  <a:cxn ang="0">
                    <a:pos x="0" y="1727200"/>
                  </a:cxn>
                </a:cxnLst>
                <a:rect l="txL" t="txT" r="txR" b="txB"/>
                <a:pathLst>
                  <a:path w="372533" h="1727200">
                    <a:moveTo>
                      <a:pt x="290286" y="0"/>
                    </a:moveTo>
                    <a:cubicBezTo>
                      <a:pt x="321733" y="67733"/>
                      <a:pt x="353181" y="135467"/>
                      <a:pt x="362857" y="232229"/>
                    </a:cubicBezTo>
                    <a:cubicBezTo>
                      <a:pt x="372533" y="328991"/>
                      <a:pt x="358019" y="508001"/>
                      <a:pt x="348343" y="580572"/>
                    </a:cubicBezTo>
                    <a:cubicBezTo>
                      <a:pt x="338667" y="653143"/>
                      <a:pt x="304800" y="638629"/>
                      <a:pt x="304800" y="667657"/>
                    </a:cubicBezTo>
                    <a:cubicBezTo>
                      <a:pt x="304800" y="696685"/>
                      <a:pt x="353181" y="732972"/>
                      <a:pt x="348343" y="754743"/>
                    </a:cubicBezTo>
                    <a:cubicBezTo>
                      <a:pt x="343505" y="776514"/>
                      <a:pt x="295124" y="783772"/>
                      <a:pt x="275772" y="798286"/>
                    </a:cubicBezTo>
                    <a:cubicBezTo>
                      <a:pt x="256420" y="812800"/>
                      <a:pt x="234648" y="822477"/>
                      <a:pt x="232229" y="841829"/>
                    </a:cubicBezTo>
                    <a:cubicBezTo>
                      <a:pt x="229810" y="861181"/>
                      <a:pt x="258838" y="895048"/>
                      <a:pt x="261257" y="914400"/>
                    </a:cubicBezTo>
                    <a:cubicBezTo>
                      <a:pt x="263676" y="933752"/>
                      <a:pt x="251581" y="919238"/>
                      <a:pt x="246743" y="957943"/>
                    </a:cubicBezTo>
                    <a:cubicBezTo>
                      <a:pt x="241905" y="996648"/>
                      <a:pt x="237067" y="1093410"/>
                      <a:pt x="232229" y="1146629"/>
                    </a:cubicBezTo>
                    <a:cubicBezTo>
                      <a:pt x="227391" y="1199848"/>
                      <a:pt x="234647" y="1257905"/>
                      <a:pt x="217714" y="1277257"/>
                    </a:cubicBezTo>
                    <a:cubicBezTo>
                      <a:pt x="200781" y="1296609"/>
                      <a:pt x="152400" y="1250648"/>
                      <a:pt x="130629" y="1262743"/>
                    </a:cubicBezTo>
                    <a:cubicBezTo>
                      <a:pt x="108858" y="1274838"/>
                      <a:pt x="104019" y="1325639"/>
                      <a:pt x="87086" y="1349829"/>
                    </a:cubicBezTo>
                    <a:cubicBezTo>
                      <a:pt x="70153" y="1374019"/>
                      <a:pt x="38705" y="1388534"/>
                      <a:pt x="29029" y="1407886"/>
                    </a:cubicBezTo>
                    <a:cubicBezTo>
                      <a:pt x="19353" y="1427238"/>
                      <a:pt x="21772" y="1456267"/>
                      <a:pt x="29029" y="1465943"/>
                    </a:cubicBezTo>
                    <a:cubicBezTo>
                      <a:pt x="36286" y="1475619"/>
                      <a:pt x="65315" y="1453848"/>
                      <a:pt x="72572" y="1465943"/>
                    </a:cubicBezTo>
                    <a:cubicBezTo>
                      <a:pt x="79829" y="1478038"/>
                      <a:pt x="79829" y="1507067"/>
                      <a:pt x="72572" y="1538515"/>
                    </a:cubicBezTo>
                    <a:cubicBezTo>
                      <a:pt x="65315" y="1569963"/>
                      <a:pt x="41124" y="1623182"/>
                      <a:pt x="29029" y="1654629"/>
                    </a:cubicBezTo>
                    <a:cubicBezTo>
                      <a:pt x="16934" y="1686076"/>
                      <a:pt x="0" y="1727200"/>
                      <a:pt x="0" y="1727200"/>
                    </a:cubicBezTo>
                  </a:path>
                </a:pathLst>
              </a:custGeom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58" name="任意多边形 12"/>
              <p:cNvSpPr/>
              <p:nvPr/>
            </p:nvSpPr>
            <p:spPr>
              <a:xfrm>
                <a:off x="3408438" y="2409371"/>
                <a:ext cx="149981" cy="856343"/>
              </a:xfrm>
              <a:custGeom>
                <a:avLst/>
                <a:gdLst>
                  <a:gd name="txL" fmla="*/ 0 w 149981"/>
                  <a:gd name="txT" fmla="*/ 0 h 856343"/>
                  <a:gd name="txR" fmla="*/ 149981 w 149981"/>
                  <a:gd name="txB" fmla="*/ 856343 h 856343"/>
                </a:gdLst>
                <a:ahLst/>
                <a:cxnLst>
                  <a:cxn ang="0">
                    <a:pos x="89505" y="0"/>
                  </a:cxn>
                  <a:cxn ang="0">
                    <a:pos x="31448" y="174172"/>
                  </a:cxn>
                  <a:cxn ang="0">
                    <a:pos x="2419" y="246743"/>
                  </a:cxn>
                  <a:cxn ang="0">
                    <a:pos x="16933" y="362858"/>
                  </a:cxn>
                  <a:cxn ang="0">
                    <a:pos x="74991" y="449943"/>
                  </a:cxn>
                  <a:cxn ang="0">
                    <a:pos x="74991" y="551543"/>
                  </a:cxn>
                  <a:cxn ang="0">
                    <a:pos x="133048" y="638629"/>
                  </a:cxn>
                  <a:cxn ang="0">
                    <a:pos x="133048" y="696686"/>
                  </a:cxn>
                  <a:cxn ang="0">
                    <a:pos x="147562" y="812800"/>
                  </a:cxn>
                  <a:cxn ang="0">
                    <a:pos x="118533" y="856343"/>
                  </a:cxn>
                </a:cxnLst>
                <a:rect l="txL" t="txT" r="txR" b="txB"/>
                <a:pathLst>
                  <a:path w="149981" h="856343">
                    <a:moveTo>
                      <a:pt x="89505" y="0"/>
                    </a:moveTo>
                    <a:cubicBezTo>
                      <a:pt x="67733" y="66524"/>
                      <a:pt x="45962" y="133048"/>
                      <a:pt x="31448" y="174172"/>
                    </a:cubicBezTo>
                    <a:cubicBezTo>
                      <a:pt x="16934" y="215296"/>
                      <a:pt x="4838" y="215295"/>
                      <a:pt x="2419" y="246743"/>
                    </a:cubicBezTo>
                    <a:cubicBezTo>
                      <a:pt x="0" y="278191"/>
                      <a:pt x="4838" y="328991"/>
                      <a:pt x="16933" y="362858"/>
                    </a:cubicBezTo>
                    <a:cubicBezTo>
                      <a:pt x="29028" y="396725"/>
                      <a:pt x="65315" y="418496"/>
                      <a:pt x="74991" y="449943"/>
                    </a:cubicBezTo>
                    <a:cubicBezTo>
                      <a:pt x="84667" y="481391"/>
                      <a:pt x="65315" y="520095"/>
                      <a:pt x="74991" y="551543"/>
                    </a:cubicBezTo>
                    <a:cubicBezTo>
                      <a:pt x="84667" y="582991"/>
                      <a:pt x="123372" y="614439"/>
                      <a:pt x="133048" y="638629"/>
                    </a:cubicBezTo>
                    <a:cubicBezTo>
                      <a:pt x="142724" y="662819"/>
                      <a:pt x="130629" y="667658"/>
                      <a:pt x="133048" y="696686"/>
                    </a:cubicBezTo>
                    <a:cubicBezTo>
                      <a:pt x="135467" y="725715"/>
                      <a:pt x="149981" y="786191"/>
                      <a:pt x="147562" y="812800"/>
                    </a:cubicBezTo>
                    <a:cubicBezTo>
                      <a:pt x="145143" y="839410"/>
                      <a:pt x="131838" y="847876"/>
                      <a:pt x="118533" y="856343"/>
                    </a:cubicBezTo>
                  </a:path>
                </a:pathLst>
              </a:custGeom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59" name="任意多边形 13"/>
              <p:cNvSpPr/>
              <p:nvPr/>
            </p:nvSpPr>
            <p:spPr>
              <a:xfrm>
                <a:off x="3599543" y="1132114"/>
                <a:ext cx="638628" cy="2699657"/>
              </a:xfrm>
              <a:custGeom>
                <a:avLst/>
                <a:gdLst>
                  <a:gd name="txL" fmla="*/ 0 w 638628"/>
                  <a:gd name="txT" fmla="*/ 0 h 2699657"/>
                  <a:gd name="txR" fmla="*/ 638628 w 638628"/>
                  <a:gd name="txB" fmla="*/ 2699657 h 2699657"/>
                </a:gdLst>
                <a:ahLst/>
                <a:cxnLst>
                  <a:cxn ang="0">
                    <a:pos x="0" y="0"/>
                  </a:cxn>
                  <a:cxn ang="0">
                    <a:pos x="72571" y="319315"/>
                  </a:cxn>
                  <a:cxn ang="0">
                    <a:pos x="43543" y="566057"/>
                  </a:cxn>
                  <a:cxn ang="0">
                    <a:pos x="43543" y="711200"/>
                  </a:cxn>
                  <a:cxn ang="0">
                    <a:pos x="72571" y="783772"/>
                  </a:cxn>
                  <a:cxn ang="0">
                    <a:pos x="58057" y="914400"/>
                  </a:cxn>
                  <a:cxn ang="0">
                    <a:pos x="130628" y="1045029"/>
                  </a:cxn>
                  <a:cxn ang="0">
                    <a:pos x="145143" y="1161145"/>
                  </a:cxn>
                  <a:cxn ang="0">
                    <a:pos x="43543" y="1219202"/>
                  </a:cxn>
                  <a:cxn ang="0">
                    <a:pos x="29028" y="1306288"/>
                  </a:cxn>
                  <a:cxn ang="0">
                    <a:pos x="87086" y="1349831"/>
                  </a:cxn>
                  <a:cxn ang="0">
                    <a:pos x="232228" y="1335317"/>
                  </a:cxn>
                  <a:cxn ang="0">
                    <a:pos x="174171" y="1436917"/>
                  </a:cxn>
                  <a:cxn ang="0">
                    <a:pos x="130628" y="1596574"/>
                  </a:cxn>
                  <a:cxn ang="0">
                    <a:pos x="188686" y="1553031"/>
                  </a:cxn>
                  <a:cxn ang="0">
                    <a:pos x="319314" y="1582059"/>
                  </a:cxn>
                  <a:cxn ang="0">
                    <a:pos x="362857" y="1509488"/>
                  </a:cxn>
                  <a:cxn ang="0">
                    <a:pos x="464457" y="1582059"/>
                  </a:cxn>
                  <a:cxn ang="0">
                    <a:pos x="508000" y="1712688"/>
                  </a:cxn>
                  <a:cxn ang="0">
                    <a:pos x="508000" y="1814288"/>
                  </a:cxn>
                  <a:cxn ang="0">
                    <a:pos x="609600" y="1886859"/>
                  </a:cxn>
                  <a:cxn ang="0">
                    <a:pos x="609600" y="2002974"/>
                  </a:cxn>
                  <a:cxn ang="0">
                    <a:pos x="624114" y="2293257"/>
                  </a:cxn>
                  <a:cxn ang="0">
                    <a:pos x="624114" y="2351315"/>
                  </a:cxn>
                  <a:cxn ang="0">
                    <a:pos x="537028" y="2365829"/>
                  </a:cxn>
                  <a:cxn ang="0">
                    <a:pos x="478971" y="2409373"/>
                  </a:cxn>
                  <a:cxn ang="0">
                    <a:pos x="464457" y="2525487"/>
                  </a:cxn>
                  <a:cxn ang="0">
                    <a:pos x="537028" y="2612573"/>
                  </a:cxn>
                  <a:cxn ang="0">
                    <a:pos x="624114" y="2699657"/>
                  </a:cxn>
                </a:cxnLst>
                <a:rect l="txL" t="txT" r="txR" b="txB"/>
                <a:pathLst>
                  <a:path w="638628" h="2699657">
                    <a:moveTo>
                      <a:pt x="0" y="0"/>
                    </a:moveTo>
                    <a:cubicBezTo>
                      <a:pt x="32657" y="112486"/>
                      <a:pt x="65314" y="224972"/>
                      <a:pt x="72571" y="319315"/>
                    </a:cubicBezTo>
                    <a:cubicBezTo>
                      <a:pt x="79828" y="413658"/>
                      <a:pt x="48381" y="500743"/>
                      <a:pt x="43543" y="566057"/>
                    </a:cubicBezTo>
                    <a:cubicBezTo>
                      <a:pt x="38705" y="631371"/>
                      <a:pt x="38705" y="674914"/>
                      <a:pt x="43543" y="711200"/>
                    </a:cubicBezTo>
                    <a:cubicBezTo>
                      <a:pt x="48381" y="747486"/>
                      <a:pt x="70152" y="749905"/>
                      <a:pt x="72571" y="783772"/>
                    </a:cubicBezTo>
                    <a:cubicBezTo>
                      <a:pt x="74990" y="817639"/>
                      <a:pt x="48381" y="870857"/>
                      <a:pt x="58057" y="914400"/>
                    </a:cubicBezTo>
                    <a:cubicBezTo>
                      <a:pt x="67733" y="957943"/>
                      <a:pt x="116114" y="1003905"/>
                      <a:pt x="130628" y="1045029"/>
                    </a:cubicBezTo>
                    <a:cubicBezTo>
                      <a:pt x="145142" y="1086153"/>
                      <a:pt x="159657" y="1132115"/>
                      <a:pt x="145143" y="1161143"/>
                    </a:cubicBezTo>
                    <a:cubicBezTo>
                      <a:pt x="130629" y="1190171"/>
                      <a:pt x="62895" y="1195010"/>
                      <a:pt x="43543" y="1219200"/>
                    </a:cubicBezTo>
                    <a:cubicBezTo>
                      <a:pt x="24191" y="1243390"/>
                      <a:pt x="21771" y="1284515"/>
                      <a:pt x="29028" y="1306286"/>
                    </a:cubicBezTo>
                    <a:cubicBezTo>
                      <a:pt x="36285" y="1328057"/>
                      <a:pt x="53219" y="1344991"/>
                      <a:pt x="87086" y="1349829"/>
                    </a:cubicBezTo>
                    <a:cubicBezTo>
                      <a:pt x="120953" y="1354667"/>
                      <a:pt x="217714" y="1320801"/>
                      <a:pt x="232228" y="1335315"/>
                    </a:cubicBezTo>
                    <a:cubicBezTo>
                      <a:pt x="246742" y="1349829"/>
                      <a:pt x="191104" y="1393372"/>
                      <a:pt x="174171" y="1436915"/>
                    </a:cubicBezTo>
                    <a:cubicBezTo>
                      <a:pt x="157238" y="1480458"/>
                      <a:pt x="128209" y="1577220"/>
                      <a:pt x="130628" y="1596572"/>
                    </a:cubicBezTo>
                    <a:cubicBezTo>
                      <a:pt x="133047" y="1615924"/>
                      <a:pt x="157238" y="1555448"/>
                      <a:pt x="188686" y="1553029"/>
                    </a:cubicBezTo>
                    <a:cubicBezTo>
                      <a:pt x="220134" y="1550610"/>
                      <a:pt x="290286" y="1589314"/>
                      <a:pt x="319314" y="1582057"/>
                    </a:cubicBezTo>
                    <a:cubicBezTo>
                      <a:pt x="348342" y="1574800"/>
                      <a:pt x="338667" y="1509486"/>
                      <a:pt x="362857" y="1509486"/>
                    </a:cubicBezTo>
                    <a:cubicBezTo>
                      <a:pt x="387047" y="1509486"/>
                      <a:pt x="440267" y="1548190"/>
                      <a:pt x="464457" y="1582057"/>
                    </a:cubicBezTo>
                    <a:cubicBezTo>
                      <a:pt x="488647" y="1615924"/>
                      <a:pt x="500743" y="1673981"/>
                      <a:pt x="508000" y="1712686"/>
                    </a:cubicBezTo>
                    <a:cubicBezTo>
                      <a:pt x="515257" y="1751391"/>
                      <a:pt x="491067" y="1785258"/>
                      <a:pt x="508000" y="1814286"/>
                    </a:cubicBezTo>
                    <a:cubicBezTo>
                      <a:pt x="524933" y="1843314"/>
                      <a:pt x="592667" y="1855409"/>
                      <a:pt x="609600" y="1886857"/>
                    </a:cubicBezTo>
                    <a:cubicBezTo>
                      <a:pt x="626533" y="1918305"/>
                      <a:pt x="607181" y="1935239"/>
                      <a:pt x="609600" y="2002972"/>
                    </a:cubicBezTo>
                    <a:cubicBezTo>
                      <a:pt x="612019" y="2070705"/>
                      <a:pt x="621695" y="2235200"/>
                      <a:pt x="624114" y="2293257"/>
                    </a:cubicBezTo>
                    <a:cubicBezTo>
                      <a:pt x="626533" y="2351314"/>
                      <a:pt x="638628" y="2339220"/>
                      <a:pt x="624114" y="2351315"/>
                    </a:cubicBezTo>
                    <a:cubicBezTo>
                      <a:pt x="609600" y="2363410"/>
                      <a:pt x="561218" y="2356153"/>
                      <a:pt x="537028" y="2365829"/>
                    </a:cubicBezTo>
                    <a:cubicBezTo>
                      <a:pt x="512838" y="2375505"/>
                      <a:pt x="491066" y="2382763"/>
                      <a:pt x="478971" y="2409372"/>
                    </a:cubicBezTo>
                    <a:cubicBezTo>
                      <a:pt x="466876" y="2435981"/>
                      <a:pt x="454781" y="2491619"/>
                      <a:pt x="464457" y="2525486"/>
                    </a:cubicBezTo>
                    <a:cubicBezTo>
                      <a:pt x="474133" y="2559353"/>
                      <a:pt x="510419" y="2583544"/>
                      <a:pt x="537028" y="2612572"/>
                    </a:cubicBezTo>
                    <a:cubicBezTo>
                      <a:pt x="563637" y="2641600"/>
                      <a:pt x="593875" y="2670628"/>
                      <a:pt x="624114" y="2699657"/>
                    </a:cubicBezTo>
                  </a:path>
                </a:pathLst>
              </a:custGeom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60" name="任意多边形 14"/>
              <p:cNvSpPr/>
              <p:nvPr/>
            </p:nvSpPr>
            <p:spPr>
              <a:xfrm>
                <a:off x="3730171" y="1828800"/>
                <a:ext cx="638629" cy="638629"/>
              </a:xfrm>
              <a:custGeom>
                <a:avLst/>
                <a:gdLst>
                  <a:gd name="txL" fmla="*/ 0 w 638629"/>
                  <a:gd name="txT" fmla="*/ 0 h 638629"/>
                  <a:gd name="txR" fmla="*/ 638629 w 638629"/>
                  <a:gd name="txB" fmla="*/ 638629 h 638629"/>
                </a:gdLst>
                <a:ahLst/>
                <a:cxnLst>
                  <a:cxn ang="0">
                    <a:pos x="0" y="0"/>
                  </a:cxn>
                  <a:cxn ang="0">
                    <a:pos x="130629" y="174171"/>
                  </a:cxn>
                  <a:cxn ang="0">
                    <a:pos x="130629" y="261257"/>
                  </a:cxn>
                  <a:cxn ang="0">
                    <a:pos x="304800" y="333829"/>
                  </a:cxn>
                  <a:cxn ang="0">
                    <a:pos x="377372" y="464457"/>
                  </a:cxn>
                  <a:cxn ang="0">
                    <a:pos x="537029" y="566057"/>
                  </a:cxn>
                  <a:cxn ang="0">
                    <a:pos x="638629" y="638629"/>
                  </a:cxn>
                </a:cxnLst>
                <a:rect l="txL" t="txT" r="txR" b="txB"/>
                <a:pathLst>
                  <a:path w="638629" h="638629">
                    <a:moveTo>
                      <a:pt x="0" y="0"/>
                    </a:moveTo>
                    <a:cubicBezTo>
                      <a:pt x="54429" y="65314"/>
                      <a:pt x="108858" y="130628"/>
                      <a:pt x="130629" y="174171"/>
                    </a:cubicBezTo>
                    <a:cubicBezTo>
                      <a:pt x="152400" y="217714"/>
                      <a:pt x="101601" y="234647"/>
                      <a:pt x="130629" y="261257"/>
                    </a:cubicBezTo>
                    <a:cubicBezTo>
                      <a:pt x="159657" y="287867"/>
                      <a:pt x="263676" y="299962"/>
                      <a:pt x="304800" y="333829"/>
                    </a:cubicBezTo>
                    <a:cubicBezTo>
                      <a:pt x="345924" y="367696"/>
                      <a:pt x="338667" y="425752"/>
                      <a:pt x="377372" y="464457"/>
                    </a:cubicBezTo>
                    <a:cubicBezTo>
                      <a:pt x="416077" y="503162"/>
                      <a:pt x="493486" y="537028"/>
                      <a:pt x="537029" y="566057"/>
                    </a:cubicBezTo>
                    <a:cubicBezTo>
                      <a:pt x="580572" y="595086"/>
                      <a:pt x="609600" y="616857"/>
                      <a:pt x="638629" y="638629"/>
                    </a:cubicBezTo>
                  </a:path>
                </a:pathLst>
              </a:custGeom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44034" name="Picture 16" descr="东南亚气候分布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510" y="3199765"/>
            <a:ext cx="4429760" cy="31000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2036445" y="2647950"/>
            <a:ext cx="8556625" cy="368300"/>
          </a:xfrm>
          <a:prstGeom prst="rect">
            <a:avLst/>
          </a:prstGeom>
          <a:solidFill>
            <a:srgbClr val="F8FAF9">
              <a:alpha val="65000"/>
            </a:srgb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957705" y="2186305"/>
            <a:ext cx="10205085" cy="829945"/>
          </a:xfrm>
          <a:prstGeom prst="rect">
            <a:avLst/>
          </a:prstGeom>
          <a:solidFill>
            <a:srgbClr val="FFFF99">
              <a:alpha val="75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GungJeong" panose="02030609000101010101" charset="0"/>
                <a:ea typeface="MGungJeong" panose="02030609000101010101" charset="0"/>
                <a:sym typeface="+mn-ea"/>
              </a:rPr>
              <a:t>提示：水稻性喜湿热，生长期需要充足的水分，平坦的地形和肥沃的土壤</a:t>
            </a:r>
          </a:p>
          <a:p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GungJeong" panose="02030609000101010101" charset="0"/>
                <a:ea typeface="MGungJeong" panose="02030609000101010101" charset="0"/>
                <a:sym typeface="+mn-ea"/>
              </a:rPr>
              <a:t>      更有利于水稻的生长和管理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GungJeong" panose="02030609000101010101" charset="0"/>
              <a:ea typeface="MGungJeong" panose="02030609000101010101" charset="0"/>
              <a:cs typeface="+mn-cs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5110" y="6433185"/>
            <a:ext cx="2941955" cy="368300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图</a:t>
            </a:r>
            <a:r>
              <a:rPr lang="en-US" altLang="zh-CN"/>
              <a:t>1  </a:t>
            </a:r>
            <a:r>
              <a:rPr lang="zh-CN" altLang="en-US">
                <a:ea typeface="SimSun" panose="02010600030101010101" pitchFamily="2" charset="-122"/>
              </a:rPr>
              <a:t>中南半岛水稻种植区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277995" y="6433185"/>
            <a:ext cx="2409825" cy="368300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图</a:t>
            </a:r>
            <a:r>
              <a:rPr lang="en-US" altLang="zh-CN"/>
              <a:t>2  </a:t>
            </a:r>
            <a:r>
              <a:rPr lang="zh-CN" altLang="en-US">
                <a:ea typeface="SimSun" panose="02010600030101010101" pitchFamily="2" charset="-122"/>
              </a:rPr>
              <a:t>东南亚地形图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687435" y="6453505"/>
            <a:ext cx="2864485" cy="368300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图</a:t>
            </a:r>
            <a:r>
              <a:rPr lang="en-US" altLang="zh-CN"/>
              <a:t>3  </a:t>
            </a:r>
            <a:r>
              <a:rPr lang="zh-CN" altLang="en-US">
                <a:ea typeface="SimSun" panose="02010600030101010101" pitchFamily="2" charset="-122"/>
              </a:rPr>
              <a:t>东南亚气候分布图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263265" y="3215005"/>
            <a:ext cx="7020560" cy="1814830"/>
            <a:chOff x="5139" y="5063"/>
            <a:chExt cx="11056" cy="2858"/>
          </a:xfrm>
        </p:grpSpPr>
        <p:sp>
          <p:nvSpPr>
            <p:cNvPr id="15" name="文本框 14"/>
            <p:cNvSpPr txBox="1"/>
            <p:nvPr/>
          </p:nvSpPr>
          <p:spPr>
            <a:xfrm>
              <a:off x="5139" y="5063"/>
              <a:ext cx="11056" cy="2858"/>
            </a:xfrm>
            <a:prstGeom prst="rect">
              <a:avLst/>
            </a:prstGeom>
            <a:solidFill>
              <a:srgbClr val="F8FAF9">
                <a:alpha val="77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rgbClr val="BC1218"/>
                  </a:solidFill>
                  <a:latin typeface="YJ BELLA Medium" panose="02020603020101020101" charset="-127"/>
                  <a:ea typeface="YJ BELLA Medium" panose="02020603020101020101" charset="-127"/>
                  <a:cs typeface="YJ BELLA Medium" panose="02020603020101020101" charset="-127"/>
                </a:rPr>
                <a:t>   </a:t>
              </a:r>
              <a:r>
                <a:rPr lang="zh-CN" altLang="en-US" sz="2800">
                  <a:solidFill>
                    <a:srgbClr val="BC1218"/>
                  </a:solidFill>
                  <a:latin typeface="YJ BELLA Medium" panose="02020603020101020101" charset="-127"/>
                  <a:ea typeface="YJ BELLA Medium" panose="02020603020101020101" charset="-127"/>
                  <a:cs typeface="YJ BELLA Medium" panose="02020603020101020101" charset="-127"/>
                </a:rPr>
                <a:t>气候：热带季风气候，降水和热量充足  </a:t>
              </a:r>
            </a:p>
            <a:p>
              <a:r>
                <a:rPr lang="zh-CN" altLang="en-US" sz="2800">
                  <a:solidFill>
                    <a:srgbClr val="BC1218"/>
                  </a:solidFill>
                  <a:latin typeface="YJ BELLA Medium" panose="02020603020101020101" charset="-127"/>
                  <a:ea typeface="YJ BELLA Medium" panose="02020603020101020101" charset="-127"/>
                  <a:cs typeface="YJ BELLA Medium" panose="02020603020101020101" charset="-127"/>
                </a:rPr>
                <a:t>   地形：冲积平原，地形平坦</a:t>
              </a:r>
            </a:p>
            <a:p>
              <a:r>
                <a:rPr lang="zh-CN" altLang="en-US" sz="2800">
                  <a:solidFill>
                    <a:srgbClr val="BC1218"/>
                  </a:solidFill>
                  <a:latin typeface="YJ BELLA Medium" panose="02020603020101020101" charset="-127"/>
                  <a:ea typeface="YJ BELLA Medium" panose="02020603020101020101" charset="-127"/>
                  <a:cs typeface="YJ BELLA Medium" panose="02020603020101020101" charset="-127"/>
                </a:rPr>
                <a:t>   土壤：土壤肥沃</a:t>
              </a:r>
            </a:p>
            <a:p>
              <a:r>
                <a:rPr lang="zh-CN" altLang="en-US" sz="2800">
                  <a:solidFill>
                    <a:srgbClr val="BC1218"/>
                  </a:solidFill>
                  <a:latin typeface="YJ BELLA Medium" panose="02020603020101020101" charset="-127"/>
                  <a:ea typeface="YJ BELLA Medium" panose="02020603020101020101" charset="-127"/>
                  <a:cs typeface="YJ BELLA Medium" panose="02020603020101020101" charset="-127"/>
                </a:rPr>
                <a:t>   水源：湄公河等河流流经，水源充足</a:t>
              </a:r>
            </a:p>
          </p:txBody>
        </p:sp>
        <p:sp>
          <p:nvSpPr>
            <p:cNvPr id="9" name="椭圆 8"/>
            <p:cNvSpPr/>
            <p:nvPr/>
          </p:nvSpPr>
          <p:spPr>
            <a:xfrm>
              <a:off x="5413" y="5264"/>
              <a:ext cx="247" cy="27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389" y="5952"/>
              <a:ext cx="247" cy="27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5413" y="6630"/>
              <a:ext cx="247" cy="27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413" y="7278"/>
              <a:ext cx="247" cy="27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78105" y="189865"/>
            <a:ext cx="1958340" cy="661035"/>
          </a:xfrm>
          <a:prstGeom prst="homePlat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</a:rPr>
              <a:t>学法指导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2110" y="2829560"/>
            <a:ext cx="2508250" cy="1198880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3600" b="1">
                <a:ea typeface="SimSun" panose="02010600030101010101" pitchFamily="2" charset="-122"/>
              </a:rPr>
              <a:t>农业生产的</a:t>
            </a:r>
          </a:p>
          <a:p>
            <a:r>
              <a:rPr lang="zh-CN" altLang="zh-CN" sz="3600" b="1">
                <a:ea typeface="SimSun" panose="02010600030101010101" pitchFamily="2" charset="-122"/>
              </a:rPr>
              <a:t>自然条件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898775" y="1696720"/>
            <a:ext cx="987425" cy="106553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886200" y="997585"/>
            <a:ext cx="1929130" cy="646747"/>
          </a:xfrm>
          <a:prstGeom prst="flowChartAlternateProcess">
            <a:avLst/>
          </a:prstGeom>
          <a:solidFill>
            <a:srgbClr val="92D050"/>
          </a:solidFill>
          <a:ln w="4762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3200" b="1">
                <a:ea typeface="SimSun" panose="02010600030101010101" pitchFamily="2" charset="-122"/>
              </a:rPr>
              <a:t>气候条件</a:t>
            </a:r>
          </a:p>
        </p:txBody>
      </p:sp>
      <p:sp>
        <p:nvSpPr>
          <p:cNvPr id="8" name="右箭头 7"/>
          <p:cNvSpPr/>
          <p:nvPr/>
        </p:nvSpPr>
        <p:spPr>
          <a:xfrm>
            <a:off x="5902325" y="1170305"/>
            <a:ext cx="38735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426200" y="1006475"/>
            <a:ext cx="5029835" cy="583565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3200" b="1">
                <a:ea typeface="SimSun" panose="02010600030101010101" pitchFamily="2" charset="-122"/>
              </a:rPr>
              <a:t>光照</a:t>
            </a:r>
            <a:r>
              <a:rPr lang="en-US" altLang="zh-CN" sz="3200" b="1">
                <a:ea typeface="SimSun" panose="02010600030101010101" pitchFamily="2" charset="-122"/>
              </a:rPr>
              <a:t>/</a:t>
            </a:r>
            <a:r>
              <a:rPr lang="zh-CN" altLang="zh-CN" sz="3200" b="1">
                <a:ea typeface="SimSun" panose="02010600030101010101" pitchFamily="2" charset="-122"/>
              </a:rPr>
              <a:t>热量</a:t>
            </a:r>
            <a:r>
              <a:rPr lang="en-US" altLang="zh-CN" sz="3200" b="1">
                <a:ea typeface="SimSun" panose="02010600030101010101" pitchFamily="2" charset="-122"/>
              </a:rPr>
              <a:t>/</a:t>
            </a:r>
            <a:r>
              <a:rPr lang="zh-CN" altLang="en-US" sz="3200" b="1">
                <a:ea typeface="SimSun" panose="02010600030101010101" pitchFamily="2" charset="-122"/>
              </a:rPr>
              <a:t>降水</a:t>
            </a:r>
            <a:r>
              <a:rPr lang="en-US" altLang="zh-CN" sz="3200" b="1">
                <a:ea typeface="SimSun" panose="02010600030101010101" pitchFamily="2" charset="-122"/>
              </a:rPr>
              <a:t>/</a:t>
            </a:r>
            <a:r>
              <a:rPr lang="zh-CN" altLang="en-US" sz="3200" b="1">
                <a:ea typeface="SimSun" panose="02010600030101010101" pitchFamily="2" charset="-122"/>
              </a:rPr>
              <a:t>昼夜温差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2980055" y="2889250"/>
            <a:ext cx="796290" cy="635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843020" y="2592705"/>
            <a:ext cx="1907540" cy="646747"/>
          </a:xfrm>
          <a:prstGeom prst="flowChartAlternateProcess">
            <a:avLst/>
          </a:prstGeom>
          <a:solidFill>
            <a:srgbClr val="92D050"/>
          </a:solidFill>
          <a:ln w="4762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3200" b="1">
                <a:ea typeface="SimSun" panose="02010600030101010101" pitchFamily="2" charset="-122"/>
              </a:rPr>
              <a:t>地形条件</a:t>
            </a:r>
          </a:p>
        </p:txBody>
      </p:sp>
      <p:sp>
        <p:nvSpPr>
          <p:cNvPr id="12" name="右箭头 11"/>
          <p:cNvSpPr/>
          <p:nvPr/>
        </p:nvSpPr>
        <p:spPr>
          <a:xfrm>
            <a:off x="5815965" y="2745105"/>
            <a:ext cx="38735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355080" y="2581275"/>
            <a:ext cx="5029835" cy="583565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>
                <a:ea typeface="SimSun" panose="02010600030101010101" pitchFamily="2" charset="-122"/>
              </a:rPr>
              <a:t>平原，盆地等平坦地形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939415" y="3945890"/>
            <a:ext cx="796290" cy="635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802380" y="3634105"/>
            <a:ext cx="1948815" cy="646699"/>
          </a:xfrm>
          <a:prstGeom prst="flowChartAlternateProcess">
            <a:avLst/>
          </a:prstGeom>
          <a:solidFill>
            <a:srgbClr val="92D050"/>
          </a:solidFill>
          <a:ln w="4762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3200" b="1">
                <a:ea typeface="SimSun" panose="02010600030101010101" pitchFamily="2" charset="-122"/>
              </a:rPr>
              <a:t>土壤条件</a:t>
            </a:r>
          </a:p>
        </p:txBody>
      </p:sp>
      <p:sp>
        <p:nvSpPr>
          <p:cNvPr id="16" name="右箭头 15"/>
          <p:cNvSpPr/>
          <p:nvPr/>
        </p:nvSpPr>
        <p:spPr>
          <a:xfrm>
            <a:off x="5815965" y="3790315"/>
            <a:ext cx="38735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426200" y="3617595"/>
            <a:ext cx="2710815" cy="583565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>
                <a:ea typeface="SimSun" panose="02010600030101010101" pitchFamily="2" charset="-122"/>
              </a:rPr>
              <a:t>肥沃的土壤</a:t>
            </a: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2922270" y="4140200"/>
            <a:ext cx="813435" cy="82169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802380" y="4775835"/>
            <a:ext cx="1948815" cy="646699"/>
          </a:xfrm>
          <a:prstGeom prst="flowChartAlternateProcess">
            <a:avLst/>
          </a:prstGeom>
          <a:solidFill>
            <a:srgbClr val="92D050"/>
          </a:solidFill>
          <a:ln w="4762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3200" b="1">
                <a:ea typeface="SimSun" panose="02010600030101010101" pitchFamily="2" charset="-122"/>
              </a:rPr>
              <a:t>水源条件</a:t>
            </a:r>
          </a:p>
        </p:txBody>
      </p:sp>
      <p:sp>
        <p:nvSpPr>
          <p:cNvPr id="20" name="右箭头 19"/>
          <p:cNvSpPr/>
          <p:nvPr/>
        </p:nvSpPr>
        <p:spPr>
          <a:xfrm>
            <a:off x="5751195" y="4948555"/>
            <a:ext cx="38735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426200" y="4775835"/>
            <a:ext cx="3980180" cy="583565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>
                <a:ea typeface="SimSun" panose="02010600030101010101" pitchFamily="2" charset="-122"/>
              </a:rPr>
              <a:t>靠近河流，便于灌溉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组合 143"/>
          <p:cNvGrpSpPr/>
          <p:nvPr/>
        </p:nvGrpSpPr>
        <p:grpSpPr>
          <a:xfrm>
            <a:off x="0" y="154720"/>
            <a:ext cx="12192000" cy="775411"/>
            <a:chOff x="0" y="154720"/>
            <a:chExt cx="12192000" cy="775411"/>
          </a:xfrm>
        </p:grpSpPr>
        <p:sp>
          <p:nvSpPr>
            <p:cNvPr id="145" name="矩形 3"/>
            <p:cNvSpPr>
              <a:spLocks noChangeArrowheads="1"/>
            </p:cNvSpPr>
            <p:nvPr/>
          </p:nvSpPr>
          <p:spPr bwMode="auto">
            <a:xfrm>
              <a:off x="1676183" y="295409"/>
              <a:ext cx="30861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defTabSz="913765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282204" y="154720"/>
              <a:ext cx="3317240" cy="621665"/>
              <a:chOff x="293355" y="255079"/>
              <a:chExt cx="3317240" cy="621665"/>
            </a:xfrm>
          </p:grpSpPr>
          <p:sp>
            <p:nvSpPr>
              <p:cNvPr id="149" name="矩形 148"/>
              <p:cNvSpPr/>
              <p:nvPr/>
            </p:nvSpPr>
            <p:spPr>
              <a:xfrm>
                <a:off x="293355" y="255714"/>
                <a:ext cx="625475" cy="621030"/>
              </a:xfrm>
              <a:prstGeom prst="rect">
                <a:avLst/>
              </a:prstGeom>
              <a:gradFill>
                <a:gsLst>
                  <a:gs pos="29000">
                    <a:srgbClr val="B91319"/>
                  </a:gs>
                  <a:gs pos="0">
                    <a:srgbClr val="DC1218"/>
                  </a:gs>
                  <a:gs pos="79000">
                    <a:srgbClr val="9E0E18"/>
                  </a:gs>
                  <a:gs pos="58000">
                    <a:srgbClr val="A61319"/>
                  </a:gs>
                  <a:gs pos="100000">
                    <a:srgbClr val="901518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925180" y="255079"/>
                <a:ext cx="2685415" cy="62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b="1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富饶的物产</a:t>
                </a:r>
              </a:p>
            </p:txBody>
          </p:sp>
        </p:grpSp>
        <p:cxnSp>
          <p:nvCxnSpPr>
            <p:cNvPr id="147" name="直接连接符 146"/>
            <p:cNvCxnSpPr/>
            <p:nvPr/>
          </p:nvCxnSpPr>
          <p:spPr>
            <a:xfrm>
              <a:off x="0" y="930131"/>
              <a:ext cx="12192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矩形 3"/>
            <p:cNvSpPr>
              <a:spLocks noChangeArrowheads="1"/>
            </p:cNvSpPr>
            <p:nvPr/>
          </p:nvSpPr>
          <p:spPr bwMode="auto">
            <a:xfrm>
              <a:off x="10552554" y="284258"/>
              <a:ext cx="30861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defTabSz="913765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81940" y="2330450"/>
            <a:ext cx="44049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5407A3"/>
                </a:solidFill>
                <a:ea typeface="SimSun" panose="02010600030101010101" pitchFamily="2" charset="-122"/>
              </a:rPr>
              <a:t>读图，说出东南亚的主要矿产有哪些？</a:t>
            </a:r>
          </a:p>
          <a:p>
            <a:r>
              <a:rPr lang="zh-CN" altLang="en-US" sz="2400" b="1">
                <a:solidFill>
                  <a:srgbClr val="5407A3"/>
                </a:solidFill>
                <a:ea typeface="SimSun" panose="02010600030101010101" pitchFamily="2" charset="-122"/>
              </a:rPr>
              <a:t>阅读课本</a:t>
            </a:r>
            <a:r>
              <a:rPr lang="en-US" altLang="zh-CN" sz="2400" b="1">
                <a:solidFill>
                  <a:srgbClr val="5407A3"/>
                </a:solidFill>
                <a:ea typeface="SimSun" panose="02010600030101010101" pitchFamily="2" charset="-122"/>
              </a:rPr>
              <a:t>35</a:t>
            </a:r>
            <a:r>
              <a:rPr lang="zh-CN" altLang="en-US" sz="2400" b="1">
                <a:solidFill>
                  <a:srgbClr val="5407A3"/>
                </a:solidFill>
                <a:ea typeface="SimSun" panose="02010600030101010101" pitchFamily="2" charset="-122"/>
              </a:rPr>
              <a:t>页，找出东南亚的三种优势矿产并说出分布在哪些国家？</a:t>
            </a:r>
          </a:p>
        </p:txBody>
      </p:sp>
      <p:sp>
        <p:nvSpPr>
          <p:cNvPr id="12" name="流程图: 终止 11"/>
          <p:cNvSpPr/>
          <p:nvPr/>
        </p:nvSpPr>
        <p:spPr>
          <a:xfrm>
            <a:off x="95885" y="1275080"/>
            <a:ext cx="2037080" cy="566420"/>
          </a:xfrm>
          <a:prstGeom prst="flowChartTerminator">
            <a:avLst/>
          </a:prstGeom>
          <a:solidFill>
            <a:srgbClr val="C0121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bg1"/>
                </a:solidFill>
              </a:rPr>
              <a:t>矿产</a:t>
            </a:r>
          </a:p>
        </p:txBody>
      </p:sp>
      <p:pic>
        <p:nvPicPr>
          <p:cNvPr id="13" name="Picture 2" descr="7-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075" y="1419860"/>
            <a:ext cx="7654925" cy="5152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椭圆 13"/>
          <p:cNvSpPr/>
          <p:nvPr/>
        </p:nvSpPr>
        <p:spPr>
          <a:xfrm>
            <a:off x="10458450" y="1841500"/>
            <a:ext cx="974090" cy="1906270"/>
          </a:xfrm>
          <a:prstGeom prst="ellipse">
            <a:avLst/>
          </a:prstGeom>
          <a:noFill/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5885" y="4613910"/>
            <a:ext cx="6549390" cy="1383665"/>
          </a:xfrm>
          <a:prstGeom prst="rect">
            <a:avLst/>
          </a:prstGeom>
          <a:solidFill>
            <a:srgbClr val="FFFF99">
              <a:alpha val="75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GungJeong" panose="02030609000101010101" charset="0"/>
                <a:ea typeface="MGungJeong" panose="02030609000101010101" charset="0"/>
                <a:cs typeface="+mn-cs"/>
                <a:sym typeface="+mn-ea"/>
              </a:rPr>
              <a:t>石油：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C1218"/>
                </a:solidFill>
                <a:effectLst/>
                <a:uLnTx/>
                <a:uFillTx/>
                <a:latin typeface="MGungJeong" panose="02030609000101010101" charset="0"/>
                <a:ea typeface="MGungJeong" panose="02030609000101010101" charset="0"/>
                <a:cs typeface="+mn-cs"/>
                <a:sym typeface="+mn-ea"/>
              </a:rPr>
              <a:t>印度尼西亚，马来西亚，文莱</a:t>
            </a:r>
          </a:p>
          <a:p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C1218"/>
                </a:solidFill>
                <a:effectLst/>
                <a:uLnTx/>
                <a:uFillTx/>
                <a:latin typeface="MGungJeong" panose="02030609000101010101" charset="0"/>
                <a:ea typeface="MGungJeong" panose="02030609000101010101" charset="0"/>
                <a:cs typeface="+mn-cs"/>
                <a:sym typeface="+mn-ea"/>
              </a:rPr>
              <a:t>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GungJeong" panose="02030609000101010101" charset="0"/>
                <a:ea typeface="MGungJeong" panose="02030609000101010101" charset="0"/>
                <a:cs typeface="+mn-cs"/>
                <a:sym typeface="+mn-ea"/>
              </a:rPr>
              <a:t>锡：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C1218"/>
                </a:solidFill>
                <a:effectLst/>
                <a:uLnTx/>
                <a:uFillTx/>
                <a:latin typeface="MGungJeong" panose="02030609000101010101" charset="0"/>
                <a:ea typeface="MGungJeong" panose="02030609000101010101" charset="0"/>
                <a:cs typeface="+mn-cs"/>
                <a:sym typeface="+mn-ea"/>
              </a:rPr>
              <a:t>泰国，马来西亚</a:t>
            </a:r>
          </a:p>
          <a:p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GungJeong" panose="02030609000101010101" charset="0"/>
                <a:ea typeface="MGungJeong" panose="02030609000101010101" charset="0"/>
                <a:cs typeface="+mn-cs"/>
                <a:sym typeface="+mn-ea"/>
              </a:rPr>
              <a:t>天然气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组合 143"/>
          <p:cNvGrpSpPr/>
          <p:nvPr/>
        </p:nvGrpSpPr>
        <p:grpSpPr>
          <a:xfrm>
            <a:off x="0" y="154720"/>
            <a:ext cx="12192000" cy="775411"/>
            <a:chOff x="0" y="154720"/>
            <a:chExt cx="12192000" cy="775411"/>
          </a:xfrm>
        </p:grpSpPr>
        <p:sp>
          <p:nvSpPr>
            <p:cNvPr id="145" name="矩形 3"/>
            <p:cNvSpPr>
              <a:spLocks noChangeArrowheads="1"/>
            </p:cNvSpPr>
            <p:nvPr/>
          </p:nvSpPr>
          <p:spPr bwMode="auto">
            <a:xfrm>
              <a:off x="1676183" y="295409"/>
              <a:ext cx="30861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defTabSz="913765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282204" y="154720"/>
              <a:ext cx="3317240" cy="621665"/>
              <a:chOff x="293355" y="255079"/>
              <a:chExt cx="3317240" cy="621665"/>
            </a:xfrm>
          </p:grpSpPr>
          <p:sp>
            <p:nvSpPr>
              <p:cNvPr id="149" name="矩形 148"/>
              <p:cNvSpPr/>
              <p:nvPr/>
            </p:nvSpPr>
            <p:spPr>
              <a:xfrm>
                <a:off x="293355" y="255714"/>
                <a:ext cx="625475" cy="621030"/>
              </a:xfrm>
              <a:prstGeom prst="rect">
                <a:avLst/>
              </a:prstGeom>
              <a:gradFill>
                <a:gsLst>
                  <a:gs pos="29000">
                    <a:srgbClr val="B91319"/>
                  </a:gs>
                  <a:gs pos="0">
                    <a:srgbClr val="DC1218"/>
                  </a:gs>
                  <a:gs pos="79000">
                    <a:srgbClr val="9E0E18"/>
                  </a:gs>
                  <a:gs pos="58000">
                    <a:srgbClr val="A61319"/>
                  </a:gs>
                  <a:gs pos="100000">
                    <a:srgbClr val="901518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925180" y="255079"/>
                <a:ext cx="2685415" cy="62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b="1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国家与居民</a:t>
                </a:r>
              </a:p>
            </p:txBody>
          </p:sp>
        </p:grpSp>
        <p:cxnSp>
          <p:nvCxnSpPr>
            <p:cNvPr id="147" name="直接连接符 146"/>
            <p:cNvCxnSpPr/>
            <p:nvPr/>
          </p:nvCxnSpPr>
          <p:spPr>
            <a:xfrm>
              <a:off x="0" y="930131"/>
              <a:ext cx="12192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矩形 3"/>
            <p:cNvSpPr>
              <a:spLocks noChangeArrowheads="1"/>
            </p:cNvSpPr>
            <p:nvPr/>
          </p:nvSpPr>
          <p:spPr bwMode="auto">
            <a:xfrm>
              <a:off x="10552554" y="284258"/>
              <a:ext cx="30861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defTabSz="913765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04154" name="Picture 26" descr="7-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023" y="955675"/>
            <a:ext cx="7416800" cy="612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4155" name="Text Box 27"/>
          <p:cNvSpPr txBox="1"/>
          <p:nvPr/>
        </p:nvSpPr>
        <p:spPr>
          <a:xfrm>
            <a:off x="143510" y="2224405"/>
            <a:ext cx="4225925" cy="258445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charset="0"/>
                <a:ea typeface="楷体_GB2312" pitchFamily="49" charset="-122"/>
              </a:rPr>
              <a:t>读图，找出东南亚的</a:t>
            </a:r>
            <a:r>
              <a:rPr lang="en-US" altLang="zh-CN" sz="2400" b="1" dirty="0">
                <a:latin typeface="Times New Roman" panose="02020603050405020304" charset="0"/>
                <a:ea typeface="楷体_GB2312" pitchFamily="49" charset="-122"/>
              </a:rPr>
              <a:t>11</a:t>
            </a:r>
            <a:r>
              <a:rPr lang="zh-CN" altLang="en-US" sz="2400" b="1" dirty="0">
                <a:latin typeface="Times New Roman" panose="02020603050405020304" charset="0"/>
                <a:ea typeface="楷体_GB2312" pitchFamily="49" charset="-122"/>
              </a:rPr>
              <a:t>个国家，说出东南亚哪几个国家与我国大陆接壤？</a:t>
            </a:r>
          </a:p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charset="0"/>
                <a:ea typeface="楷体_GB2312" pitchFamily="49" charset="-122"/>
              </a:rPr>
              <a:t>指出唯一的内陆国所在位置和名称？</a:t>
            </a:r>
          </a:p>
        </p:txBody>
      </p:sp>
      <p:sp>
        <p:nvSpPr>
          <p:cNvPr id="304158" name="Line 30"/>
          <p:cNvSpPr/>
          <p:nvPr/>
        </p:nvSpPr>
        <p:spPr>
          <a:xfrm flipV="1">
            <a:off x="6696710" y="1576388"/>
            <a:ext cx="935038" cy="647700"/>
          </a:xfrm>
          <a:prstGeom prst="line">
            <a:avLst/>
          </a:prstGeom>
          <a:ln w="44450" cap="flat" cmpd="sng">
            <a:solidFill>
              <a:srgbClr val="0101C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04159" name="Line 31"/>
          <p:cNvSpPr/>
          <p:nvPr/>
        </p:nvSpPr>
        <p:spPr>
          <a:xfrm flipV="1">
            <a:off x="6120448" y="1576388"/>
            <a:ext cx="1008062" cy="719137"/>
          </a:xfrm>
          <a:prstGeom prst="line">
            <a:avLst/>
          </a:prstGeom>
          <a:ln w="44450" cap="flat" cmpd="sng">
            <a:solidFill>
              <a:srgbClr val="0101C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04160" name="Line 32"/>
          <p:cNvSpPr/>
          <p:nvPr/>
        </p:nvSpPr>
        <p:spPr>
          <a:xfrm flipV="1">
            <a:off x="5615623" y="1576388"/>
            <a:ext cx="935037" cy="647700"/>
          </a:xfrm>
          <a:prstGeom prst="line">
            <a:avLst/>
          </a:prstGeom>
          <a:ln w="44450" cap="flat" cmpd="sng">
            <a:solidFill>
              <a:srgbClr val="0101C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04161" name="Text Box 33"/>
          <p:cNvSpPr txBox="1"/>
          <p:nvPr/>
        </p:nvSpPr>
        <p:spPr>
          <a:xfrm>
            <a:off x="6263323" y="1143000"/>
            <a:ext cx="2665412" cy="39878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  <a:ea typeface="SimHei" panose="02010609060101010101" pitchFamily="2" charset="-122"/>
              </a:rPr>
              <a:t>缅甸、老挝、越南</a:t>
            </a:r>
          </a:p>
        </p:txBody>
      </p:sp>
      <p:sp>
        <p:nvSpPr>
          <p:cNvPr id="14" name="椭圆 13"/>
          <p:cNvSpPr/>
          <p:nvPr/>
        </p:nvSpPr>
        <p:spPr>
          <a:xfrm rot="19260000">
            <a:off x="6120765" y="2061210"/>
            <a:ext cx="429895" cy="1296670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696710" y="2638425"/>
            <a:ext cx="2084070" cy="46037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Haan Baekje B" panose="02020603020101020101" charset="-127"/>
                <a:ea typeface="Haan Baekje B" panose="02020603020101020101" charset="-127"/>
              </a:rPr>
              <a:t>唯一的内陆国</a:t>
            </a:r>
          </a:p>
        </p:txBody>
      </p:sp>
      <p:sp>
        <p:nvSpPr>
          <p:cNvPr id="3" name="流程图: 终止 2"/>
          <p:cNvSpPr/>
          <p:nvPr/>
        </p:nvSpPr>
        <p:spPr>
          <a:xfrm>
            <a:off x="95885" y="1275080"/>
            <a:ext cx="2037080" cy="566420"/>
          </a:xfrm>
          <a:prstGeom prst="flowChartTerminator">
            <a:avLst/>
          </a:prstGeom>
          <a:solidFill>
            <a:srgbClr val="C0121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zh-CN" sz="3200" b="1">
                <a:solidFill>
                  <a:schemeClr val="bg1"/>
                </a:solidFill>
                <a:ea typeface="SimSun" panose="02010600030101010101" pitchFamily="2" charset="-122"/>
              </a:rPr>
              <a:t>国家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4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4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4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4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4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04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155" grpId="0" bldLvl="0" animBg="1"/>
      <p:bldP spid="304161" grpId="0" bldLvl="0" animBg="1"/>
      <p:bldP spid="14" grpId="0" animBg="1"/>
      <p:bldP spid="11" grpId="0" animBg="1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xlu0yox">
      <a:majorFont>
        <a:latin typeface="FZZhengHeiS-R-GB"/>
        <a:ea typeface="FZHei-B01S"/>
        <a:cs typeface=""/>
      </a:majorFont>
      <a:minorFont>
        <a:latin typeface="FZZhengHeiS-R-GB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848</Words>
  <Application>Microsoft Office PowerPoint</Application>
  <PresentationFormat>宽屏</PresentationFormat>
  <Paragraphs>219</Paragraphs>
  <Slides>17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 Unicode MS</vt:lpstr>
      <vt:lpstr>DFKai-SB</vt:lpstr>
      <vt:lpstr>FZZhengHeiS-R-GB</vt:lpstr>
      <vt:lpstr>Haan Baekje B</vt:lpstr>
      <vt:lpstr>Haan Sale M</vt:lpstr>
      <vt:lpstr>HYwulB</vt:lpstr>
      <vt:lpstr>MGungJeong</vt:lpstr>
      <vt:lpstr>YJ BELLA Medium</vt:lpstr>
      <vt:lpstr>黑体</vt:lpstr>
      <vt:lpstr>Microsoft YaHei</vt:lpstr>
      <vt:lpstr>Arial</vt:lpstr>
      <vt:lpstr>Calibri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</dc:title>
  <dc:creator>第一PPT</dc:creator>
  <cp:keywords>www.1ppt.com</cp:keywords>
  <dc:description>www.1ppt.com</dc:description>
  <cp:lastModifiedBy>会玲 郭</cp:lastModifiedBy>
  <cp:revision>189</cp:revision>
  <dcterms:created xsi:type="dcterms:W3CDTF">2016-07-16T08:53:00Z</dcterms:created>
  <dcterms:modified xsi:type="dcterms:W3CDTF">2020-03-17T09:56:35Z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